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schemas.openxmlformats.org/officeDocument/2006/relationships/slide" Target="slides/slide19.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b2dfcf4ad6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b2dfcf4ad6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b2dfcf4ad6_0_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3b2dfcf4ad6_0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b2dfcf4ad6_0_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b2dfcf4ad6_0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b2dfcf4ad6_0_3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b2dfcf4ad6_0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b2dfcf4ad6_0_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3b2dfcf4ad6_0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b2dfcf4ad6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3b2dfcf4ad6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b2dfcf4ad6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3b2dfcf4ad6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b2dfcf4ad6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3b2dfcf4ad6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b2dfcf4ad6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3b2dfcf4ad6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b2dfcf4ad6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3b2dfcf4ad6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b2dfcf4ad6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3b2dfcf4ad6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3b2dfcf4ad6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3b2dfcf4ad6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b2dfcf4ad6_0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b2dfcf4ad6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3b2dfcf4ad6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3b2dfcf4ad6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b2dfcf4ad6_0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3b2dfcf4ad6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b2dfcf4ad6_0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3b2dfcf4ad6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b2dfcf4ad6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b2dfcf4ad6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b2dfcf4ad6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b2dfcf4ad6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b2dfcf4ad6_0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3b2dfcf4ad6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5.png"/><Relationship Id="rId5"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0.jp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23.jp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2.jp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7.jp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4.jpg"/><Relationship Id="rId4" Type="http://schemas.openxmlformats.org/officeDocument/2006/relationships/image" Target="../media/image7.png"/><Relationship Id="rId5"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18.jp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24.jp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13.jp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15.jp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16.jp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1.jpg"/><Relationship Id="rId4" Type="http://schemas.openxmlformats.org/officeDocument/2006/relationships/image" Target="../media/image4.png"/><Relationship Id="rId5"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4.png"/><Relationship Id="rId5"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21.jp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5.jp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9.jp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20.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descr="Generate a professional, inspiring title slide titled 'Revolutionizing Global Agriculture' for Farmsent, a transformative project creating world-changing impact through blockchain, AI, and DePIN. Use a light gray/off-white background with dominant dark green (#1C4130) for the vertical bar, title, icons, borders; mid-green (#415C2F) for subtitles; warm orange (#DB9536) for highlights.&#10;&#10;Left side: Thick vertical dark green bar (#1C4130) with 'Farmsent' in bold white at top and date 'December 21, 2025' at bottom right of slide.&#10;Center: Main title in large bold dark green (#1C4130); subtitle 'Empowering farmers, ensuring food security, building sustainable futures via blockchain, AI, DePIN.' in mid-green (#415C2F); below, 'World-changing impact: Solving challenges in food, energy, economic inclusion.' with orange highlight on 'world-changing'.&#10;Creative element: Central infographic of a glowing orange seed (#DB9536) sprouting into a digital tree with blockchain leaves and sensor roots, symbolizing growth from physical to digital.&#10;Presenter: Small text at bottom 'Presenter: Sim Khela, Co-Founder in dark green.&#10;Subtle full-background image: Misty sunrise over lush green farmlands transforming into pixelated digital fields, faded for readability.&#10;Bottom: Thin horizontal line footer with 'Farmsent Presentation' in small dark green text.&#10;Layout: Balanced with ample white space, widescreen 16:9. Tone evokes hope and innovation for sustainable global change." id="54" name="Google Shape;54;p13"/>
          <p:cNvPicPr preferRelativeResize="0"/>
          <p:nvPr/>
        </p:nvPicPr>
        <p:blipFill>
          <a:blip r:embed="rId3">
            <a:alphaModFix/>
          </a:blip>
          <a:stretch>
            <a:fillRect/>
          </a:stretch>
        </p:blipFill>
        <p:spPr>
          <a:xfrm>
            <a:off x="225" y="0"/>
            <a:ext cx="9143545" cy="5143500"/>
          </a:xfrm>
          <a:prstGeom prst="rect">
            <a:avLst/>
          </a:prstGeom>
          <a:noFill/>
          <a:ln>
            <a:noFill/>
          </a:ln>
        </p:spPr>
      </p:pic>
      <p:sp>
        <p:nvSpPr>
          <p:cNvPr id="55" name="Google Shape;55;p13"/>
          <p:cNvSpPr/>
          <p:nvPr/>
        </p:nvSpPr>
        <p:spPr>
          <a:xfrm>
            <a:off x="245975" y="169550"/>
            <a:ext cx="1284300" cy="405000"/>
          </a:xfrm>
          <a:prstGeom prst="rect">
            <a:avLst/>
          </a:prstGeom>
          <a:solidFill>
            <a:srgbClr val="223A29"/>
          </a:solidFill>
          <a:ln cap="flat" cmpd="sng" w="9525">
            <a:solidFill>
              <a:srgbClr val="223A2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56" name="Google Shape;56;p13" title="Farmsent_Logo_Dark_Jungle_Green.png"/>
          <p:cNvPicPr preferRelativeResize="0"/>
          <p:nvPr/>
        </p:nvPicPr>
        <p:blipFill>
          <a:blip r:embed="rId4">
            <a:alphaModFix/>
          </a:blip>
          <a:stretch>
            <a:fillRect/>
          </a:stretch>
        </p:blipFill>
        <p:spPr>
          <a:xfrm>
            <a:off x="2091425" y="169550"/>
            <a:ext cx="3019899" cy="535275"/>
          </a:xfrm>
          <a:prstGeom prst="rect">
            <a:avLst/>
          </a:prstGeom>
          <a:noFill/>
          <a:ln>
            <a:noFill/>
          </a:ln>
        </p:spPr>
      </p:pic>
      <p:sp>
        <p:nvSpPr>
          <p:cNvPr id="57" name="Google Shape;57;p13"/>
          <p:cNvSpPr/>
          <p:nvPr/>
        </p:nvSpPr>
        <p:spPr>
          <a:xfrm>
            <a:off x="225" y="0"/>
            <a:ext cx="297000" cy="5143500"/>
          </a:xfrm>
          <a:prstGeom prst="rect">
            <a:avLst/>
          </a:prstGeom>
          <a:solidFill>
            <a:srgbClr val="223A29"/>
          </a:solidFill>
          <a:ln cap="flat" cmpd="sng" w="9525">
            <a:solidFill>
              <a:srgbClr val="223A2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58" name="Google Shape;58;p13" title="Farmsent_Logo_Tiger_Eye (1).png"/>
          <p:cNvPicPr preferRelativeResize="0"/>
          <p:nvPr/>
        </p:nvPicPr>
        <p:blipFill>
          <a:blip r:embed="rId5">
            <a:alphaModFix/>
          </a:blip>
          <a:stretch>
            <a:fillRect/>
          </a:stretch>
        </p:blipFill>
        <p:spPr>
          <a:xfrm rot="5400000">
            <a:off x="-1489801" y="2162301"/>
            <a:ext cx="4619827" cy="818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descr="Generate a highly detailed and creative professional presentation slide titled 'Crop Insurance and Data Applications' for Farmsent, a transformative agriculture project creating world-changing impact by unlocking the future potential of sensor data with heart and soul, enabling innovative applications like insurance, AI optimization, and sustainability incentives that build resilient farming practices, empower communities against climate uncertainties, and pave the way for automated, equitable agriculture that sustains our planet for generations. Use a light gray/off-white background with dominant dark green (#1C4130) for the vertical bar, title, icons, borders, and main text boxes; mid-green (#415C2F) for subtitles and secondary accents; warm orange (#DB9536) for key highlights, icon fills, or glowing branch effects to symbolize expansive growth and vibrant future value. Left side: Thick vertical dark green bar (#1C4130) spanning the full height, with 'Farmsent' in bold white sans-serif font at the top and the date 'December 21, 2025' in smaller white text at the bottom right of the slide for a rooted, forward-looking anchor that grounds the visionary theme. Main title in extra-large bold dark green (#1C4130) text, centered or left-aligned just below the bar, with a subtle orange glow (#DB9536) shadow to evoke blossoming insights and dynamic potential. Subtitle 'Future Value from Sensor Data' in mid-green (#415C2F), slightly smaller and italicized for inspirational expansion, followed by a brief intro line in small dark green text: 'Partnerships and data enable resilient, automated innovations.' Creative infographic: A multi-layered 'data growth tree' diagram dominating the center of the slide, designed as a thriving tree sprouting from a sensor root base (suggest subtle growth animation if possible, like branches extending or leaves unfurling); trunk as stored data core, branches as applications with fruit icons bearing value; include small embedded retroactive time loops and AI neural sparks to guide the eye and symbolize layered uses, evoking an organic evolution from raw data to fruitful outcomes. Content arranged in a branching, tree-limb layout of 4 white rounded cards with thin dark green borders (#1C4130), subtle drop shadows for natural depth, and positioned as extending branches; each card features a prominent circular icon at the top (with mid-green #415C2F fill and orange #DB9536 outline for vibrant highlights), followed by bold header and bullet details: Weather XM branch (insurance shield icon, e.g., blockchain policy with weather clouds, orange #DB9536 glow for emphasis): 'Blockchain crop insurance test in Indonesia; two insurers onboarded.' Retroactive branch (time rewind icon, e.g., data trace arrow looping back): 'Trace failures (e.g., weather) for claims/government compensation.' AI Training branch (neural network icon, e.g., brain with weather pattern overlays): 'Optimize for patterns; path to automation (drone spraying).' Incentives branch (reward leaf icon, e.g., grant certificate with carbon credits): 'Rewards for sustainability, potential grants/carbon credits (UN).' Bottom section: A wide, centered dark green box (#1C4130) with white text for the closing statement: 'Data builds resilient, automated agriculture.', accented with a faint orange underline (#DB9536) and small growth icons (e.g., sprouting seed and linked community) for motivational resonance. Subtle full-background image: A high-resolution, faded panoramic overlay of a data-infused tree growing through diverse farmlands under a hopeful, evolving sky; incorporate ethereal orange growth veins (#DB9536) branching outward to symbolize expanding value, ensuring the fade is precisely calibrated for text readability with gentle gradients that enhance vitality without overshadowing the foreground elements. Bottom: A thin horizontal line footer in mid-green (#415C2F), with 'Farmsent Presentation' in small dark green (#1C4130) text centered or right-aligned for a polished, flourishing finish. Layout: Balanced with ample white space around the infographic and cards to evoke natural expansion and avoid overcrowding, optimized for widescreen 16:9 aspect ratio; ensure elements like branching limbs are scalable and responsive, with a central focal point that progresses upward from roots to canopy for a narrative of foundational data blooming into future impact. Overall tone and style: Evoke forward-thinking, hopeful innovation and resilience through tree-themed visuals that highlight Farmsent's role in data applications with heart and soul, inspiring viewers to envision a world where sensor insights create lasting, positive global change in adaptive agriculture." id="125" name="Google Shape;125;p22"/>
          <p:cNvPicPr preferRelativeResize="0"/>
          <p:nvPr/>
        </p:nvPicPr>
        <p:blipFill>
          <a:blip r:embed="rId3">
            <a:alphaModFix/>
          </a:blip>
          <a:stretch>
            <a:fillRect/>
          </a:stretch>
        </p:blipFill>
        <p:spPr>
          <a:xfrm>
            <a:off x="225" y="0"/>
            <a:ext cx="9143545" cy="5143500"/>
          </a:xfrm>
          <a:prstGeom prst="rect">
            <a:avLst/>
          </a:prstGeom>
          <a:noFill/>
          <a:ln>
            <a:noFill/>
          </a:ln>
        </p:spPr>
      </p:pic>
      <p:sp>
        <p:nvSpPr>
          <p:cNvPr id="126" name="Google Shape;126;p22"/>
          <p:cNvSpPr/>
          <p:nvPr/>
        </p:nvSpPr>
        <p:spPr>
          <a:xfrm>
            <a:off x="153950" y="177925"/>
            <a:ext cx="1768500" cy="378900"/>
          </a:xfrm>
          <a:prstGeom prst="rect">
            <a:avLst/>
          </a:prstGeom>
          <a:solidFill>
            <a:srgbClr val="EEF1F0"/>
          </a:solidFill>
          <a:ln cap="flat" cmpd="sng" w="9525">
            <a:solidFill>
              <a:srgbClr val="EEF1F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27" name="Google Shape;127;p22" title="Farmsent_Logo_Tiger_Eye (1).png"/>
          <p:cNvPicPr preferRelativeResize="0"/>
          <p:nvPr/>
        </p:nvPicPr>
        <p:blipFill>
          <a:blip r:embed="rId4">
            <a:alphaModFix/>
          </a:blip>
          <a:stretch>
            <a:fillRect/>
          </a:stretch>
        </p:blipFill>
        <p:spPr>
          <a:xfrm>
            <a:off x="474413" y="308389"/>
            <a:ext cx="1993964" cy="353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descr="Generate a highly detailed and creative professional presentation slide titled 'Asian Market Partnerships' for Farmsent, a transformative agriculture project creating world-changing impact by forging strategic alliances across Asia with heart and soul, scaling sustainable farming innovations to vast lands, reducing resource waste, and driving large-scale food production transformations that empower communities, enhance security, and foster global harmony through technology-integrated ecosystems. Use a light gray/off-white background with dominant dark green (#1C4130) for the vertical bar, title, icons, borders, and main text boxes; mid-green (#415C2F) for subtitles and secondary accents; warm orange (#DB9536) for key highlights, icon fills, or glowing connection effects to symbolize expansive scaling and vibrant collaboration. - Left side: Thick vertical dark green bar (#1C4130) spanning the full height, with 'Farmsent' in bold white sans-serif font at the top and the date 'December 21, 2025' in smaller white text at the bottom right of the slide for a connected, regional anchor that grounds the collaborative theme. - Main title in extra-large bold dark green (#1C4130) text, centered or left-aligned just below the bar, with a subtle orange glow (#DB9536) shadow to evoke growing networks and dynamic potential. - Subtitle 'Collaborations for Scaling' in mid-green (#415C2F), slightly smaller and italicized for motivational reach, followed by a brief intro line in small dark green text: 'Demonstrate large-scale potential through strategic partnerships integrating tech into vast lands for food security.' - Creative infographic: A multi-layered 'Asia growth network' diagram dominating the center of the slide, designed as an interactive-style map of Asia with glowing pins (#DB9536, pulse effects for suggested animation if possible, like pins expanding with connection lines); link pins with orange vines symbolizing sustainable growth; include small embedded scale indicators (e.g., hectare icons) to guide the eye and emphasize transformation from local tests to massive allocations. - Content arranged in a map-pinned layout of 4 white rounded cards with thin dark green borders (#1C4130), subtle drop shadows for regional depth, and positioned as pop-ups from each pin; each card features a prominent circular icon at the top (with mid-green #415C2F fill and orange #DB9536 outline for vibrant highlights), followed by bold header and bullet details: - China Belt and Road pin (initiative belt icon, e.g., road linking lands, orange #DB9536 glow for emphasis): 'Secured 2,200 hectares for food production; supports sustainable agriculture and international development strategies.' - Malaysia Smart Farming pin (drone tech icon, e.g., sensors/AI overlay on fields): 'Test project deploying sensors, AI, and drones with DroneDash and SkyX; projected to reduce water, pesticide, and fertilizer usage by up to 50%.' - Indonesia Agrinas pin (land allocation icon, e.g., massive hectare map): 'Signed MOU with Agrinas (Indonesian president's private company); allocated 3 million hectares for food production; supporting large-scale agricultural transformation.' - Bandung City pin (urban hub icon, e.g., blockchain cityscape): 'Signed MOU with the city of Bandung, Indonesia; transforming Bandung into a central hub for blockchain-powered urban ecosystem; focus on sustainable, technology-enabled agriculture.' - Bottom section: A wide, centered dark green box (#1C4130) with white text for the closing statement: 'These alliances integrate Farmsent's tech into vast lands, amplifying global food security.', accented with a faint orange underline (#DB9536) and small alliance icons (e.g., linked hands and growth vines) for inspirational unity. - Subtle full-background image: A high-resolution, faded panoramic overlay of an Asia map blending lush terraced farmlands with tech overlays under a unifying sunrise; incorporate ethereal orange connection paths (#DB9536) weaving through countries to symbolize scaling impact, ensuring the fade is precisely calibrated for text readability with gentle gradients that enhance expansion without overshadowing the foreground elements. - Bottom: A thin horizontal line footer in mid-green (#415C2F), with 'Farmsent Presentation' in small dark green (#1C4130) text centered or right-aligned for a polished, expansive finish. - Layout: Balanced with ample white space around the infographic and cards to evoke open horizons and avoid clutter, optimized for widescreen 16:9 aspect ratio; ensure elements like glowing pins are scalable and responsive, with a central focal point that progresses regionally for a narrative of collaborative scaling and hope. - Overall tone and style: Evoke expansive, hopeful innovation and unity through network-themed visuals that highlight Farmsent's partnerships with heart and soul, inspiring viewers to envision a world where strategic collaborations drive lasting, positive global change" id="132" name="Google Shape;132;p23"/>
          <p:cNvPicPr preferRelativeResize="0"/>
          <p:nvPr/>
        </p:nvPicPr>
        <p:blipFill>
          <a:blip r:embed="rId3">
            <a:alphaModFix/>
          </a:blip>
          <a:stretch>
            <a:fillRect/>
          </a:stretch>
        </p:blipFill>
        <p:spPr>
          <a:xfrm>
            <a:off x="225" y="0"/>
            <a:ext cx="9143545" cy="5103381"/>
          </a:xfrm>
          <a:prstGeom prst="rect">
            <a:avLst/>
          </a:prstGeom>
          <a:noFill/>
          <a:ln>
            <a:noFill/>
          </a:ln>
        </p:spPr>
      </p:pic>
      <p:sp>
        <p:nvSpPr>
          <p:cNvPr id="133" name="Google Shape;133;p23"/>
          <p:cNvSpPr/>
          <p:nvPr/>
        </p:nvSpPr>
        <p:spPr>
          <a:xfrm>
            <a:off x="153950" y="177925"/>
            <a:ext cx="1768500" cy="378900"/>
          </a:xfrm>
          <a:prstGeom prst="rect">
            <a:avLst/>
          </a:prstGeom>
          <a:solidFill>
            <a:srgbClr val="EEF1F0"/>
          </a:solidFill>
          <a:ln cap="flat" cmpd="sng" w="9525">
            <a:solidFill>
              <a:srgbClr val="EEF1F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34" name="Google Shape;134;p23" title="Farmsent_Logo_Tiger_Eye (1).png"/>
          <p:cNvPicPr preferRelativeResize="0"/>
          <p:nvPr/>
        </p:nvPicPr>
        <p:blipFill>
          <a:blip r:embed="rId4">
            <a:alphaModFix/>
          </a:blip>
          <a:stretch>
            <a:fillRect/>
          </a:stretch>
        </p:blipFill>
        <p:spPr>
          <a:xfrm>
            <a:off x="503913" y="830289"/>
            <a:ext cx="1993964" cy="353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descr="Generate a highly detailed and creative professional presentation slide titled 'On-the-Ground Initiatives in Bali' for Farmsent, a transformative agriculture project creating world-changing impact by weaving heart and soul into community empowerment, fostering trust through direct engagement, philanthropy, and inclusive groups that uplift farmers, nourish the vulnerable, and inspire global replication for a more equitable, resilient world. Use a light gray/off-white background with dominant dark green (#1C4130) for the vertical bar, title, icons, borders, and main text boxes; mid-green (#415C2F) for subtitles and secondary accents; warm orange (#DB9536) for key highlights, icon fills, or glowing community effects to symbolize heartfelt connections and vibrant growth. Left side: Thick vertical dark green bar (#1C4130) spanning the full height, with 'Farmsent' in bold white sans-serif font at the top and the date 'December 21, 2025' in smaller white text at the bottom right of the slide for a warm, community-rooted anchor that invites viewers into the human story. Main title in extra-large bold dark green (#1C4130) text, centered or left-aligned just below the bar, with a subtle orange glow (#DB9536) shadow to evoke compassionate energy and dynamic inclusion. Subtitle 'Empowering Communities with Heart and Soul' in mid-green (#415C2F), slightly smaller and italicized for inspirational warmth, followed by a brief intro line in small dark green text: 'Building trust, health, and inclusion on the ground, scaling globally.' Creative infographic: A multi-layered 'community bloom' diagram dominating the center of the slide, designed as a central Balinese village icon sprouting orange vines (#DB9536, growth effects for suggested animation if possible, like vines extending to connect elements); vines branch to 4 initiative nodes with farmer/group symbols; include small embedded heart motifs pulsing at connections to guide the eye and symbolize soulful impact, evoking a living network of care and replication. Content arranged in a blooming, vine-linked layout of 4 white rounded cards with thin dark green borders (#1C4130), subtle drop shadows for organic depth, and positioned as flowering nodes; each card features a prominent circular icon at the top (with mid-green #415C2F fill and orange #DB9536 outline for vibrant highlights), followed by bold header and bullet details: Village Engagement card (leader handshake icon, e.g., group meeting with app overlay, orange #DB9536 glow for emphasis): 'Meeting leaders to onboard farmers into Superapp Alpha Testing; airdropped tokens to highly engaged participants eager to grow the ecosystem.' Philanthropic Missions card (aid delivery icon, e.g., food/doctor outreach to elders): 'Delivering food to the elderly and those in need; bringing doctors to treat the sick in remote villages.' Women's Farming Group card (women leader icon, e.g., group with capital flow to families): 'Created first in our village; women lead with high engagement, deploying capital for family nourishment over risks like gambling.' Global Replication card (world vine icon, e.g., Bali map expanding globally): 'These human-centric efforts—building trust, health, and inclusion—will scale worldwide, creating lasting impact.' Bottom section: A wide, centered dark green box (#1C4130) with white text for a motivational close: 'From Bali's villages to the world: Heart-driven missions fostering true empowerment.', accented with a faint orange underline (#DB9536) and small unity icons (e.g., linked vines and helping hands) for emotional resonance. Subtle full-background image: A high-resolution, faded panoramic overlay of Balinese villages blooming with community gatherings under a hopeful tropical sky; incorporate ethereal orange vines (#DB9536) weaving through scenes to symbolize global spread, ensuring the fade is precisely calibrated for text readability with gentle gradients that enhance warmth without overshadowing the foreground elements. Bottom: A thin horizontal line footer in mid-green (#415C2F), with 'Farmsent Presentation' in small dark green (#1C4130) text centered or right-aligned for a polished, inclusive finish. Layout: Balanced with ample white space around the infographic and cards to evoke organic growth and avoid clutter, optimized for widescreen 16:9 aspect ratio; ensure elements like blooming vines are scalable and responsive, with a central focal point that radiates outward for a narrative of local roots expanding to global impact. Overall tone and style: Evoke compassionate, hopeful innovation and unity through bloom-themed visuals that highlight Farmsent's initiatives with heart and soul, inspiring viewers to envision a world where on-the-ground missions create lasting, positive global change in empowered agriculture" id="139" name="Google Shape;139;p24"/>
          <p:cNvPicPr preferRelativeResize="0"/>
          <p:nvPr/>
        </p:nvPicPr>
        <p:blipFill>
          <a:blip r:embed="rId3">
            <a:alphaModFix/>
          </a:blip>
          <a:stretch>
            <a:fillRect/>
          </a:stretch>
        </p:blipFill>
        <p:spPr>
          <a:xfrm>
            <a:off x="225" y="0"/>
            <a:ext cx="9143545" cy="5124469"/>
          </a:xfrm>
          <a:prstGeom prst="rect">
            <a:avLst/>
          </a:prstGeom>
          <a:noFill/>
          <a:ln>
            <a:noFill/>
          </a:ln>
        </p:spPr>
      </p:pic>
      <p:sp>
        <p:nvSpPr>
          <p:cNvPr id="140" name="Google Shape;140;p24"/>
          <p:cNvSpPr/>
          <p:nvPr/>
        </p:nvSpPr>
        <p:spPr>
          <a:xfrm>
            <a:off x="153950" y="177925"/>
            <a:ext cx="1768500" cy="378900"/>
          </a:xfrm>
          <a:prstGeom prst="rect">
            <a:avLst/>
          </a:prstGeom>
          <a:solidFill>
            <a:srgbClr val="EEF1F0"/>
          </a:solidFill>
          <a:ln cap="flat" cmpd="sng" w="9525">
            <a:solidFill>
              <a:srgbClr val="EEF1F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41" name="Google Shape;141;p24" title="Farmsent_Logo_Tiger_Eye (1).png"/>
          <p:cNvPicPr preferRelativeResize="0"/>
          <p:nvPr/>
        </p:nvPicPr>
        <p:blipFill>
          <a:blip r:embed="rId4">
            <a:alphaModFix/>
          </a:blip>
          <a:stretch>
            <a:fillRect/>
          </a:stretch>
        </p:blipFill>
        <p:spPr>
          <a:xfrm>
            <a:off x="563888" y="1070139"/>
            <a:ext cx="1993964" cy="353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descr="Generate a highly detailed and creative professional presentation slide titled 'Middle East Collaborations' for Farmsent, focusing on food security, market access, and sustainable innovations that turn challenges into opportunities, empowering communities and expanding influence for a more resilient global food system. Use a light gray/off-white background with dominant dark green (#1C4130) for the vertical bar, title, icons, borders, and main text boxes; mid-green (#415C2F) for subtitles and secondary accents; warm orange (#DB9536) for key highlights, icon fills, or glowing transformation effects to symbolize bridging growth and vibrant unity.&#10;&#10;Left side: Thick vertical dark green bar (#1C4130) spanning the full height, with 'Farmsent' in bold white sans-serif font at the top and the date 'December 21, 2025' in smaller white text at the bottom right of the slide for a culturally resonant, unifying anchor that draws viewers into regional synergy.&#10;Main title in extra-large bold dark green (#1C4130) text, centered or left-aligned just below the bar, with a subtle orange glow (#DB9536) shadow to evoke desert sunrises and dynamic connections.&#10;Subtitle 'Food Security and Access' in mid-green (#415C2F), slightly smaller and italicized for inspirational flow, followed by a brief intro line in small dark green text: 'Strong relationships focused on regional needs, with Bahrain as gateway to broader expansion.'&#10;&#10;Creative infographic: A multi-layered 'oasis transformation map' diagram dominating the center of the slide, designed as a stylized Middle East outline with glowing pins (#DB9536, bloom effects for suggested animation if possible, like pins sprouting green oases); connect pins with orange bridges and paths symbolizing shared access; include small embedded cultural motifs (e.g., palm icons for UAE, bridge for Bahrain) to guide the eye and emphasize interconnected developments, evoking a desert blooming into fertile networks.&#10;&#10;Content arranged in a map-integrated layout of white rounded cards with thin dark green borders (#1C4130), subtle drop shadows for regional depth, and positioned as emerging oases from pins; group UAE under an umbrella card with sub-cards; each features a prominent circular icon at the top (mid-green #415C2F fill, orange #DB9536 outline for vibrant highlights), followed by bold header and bullet details:&#10;UAE Partnerships umbrella card (emirate flag icon, e.g., unified skyline with vertical farm overlays, orange #DB9536 glow for emphasis):&#10;Abu Dhabi sub-card (palace meeting icon): 'Meetings with H.H. Sheikh Zayed bin Suroor Al Nahyan; discussions on food security, machine economy, and vertical farming; further developments expected.'&#10;Dubai sub-card (regulated entity icon, e.g., VARA-approved stamp on skyline): 'Dubai-registered and VARA-approved entity; strategic positioning for regulated growth in sustainable agriculture.'&#10;&#10;Bahrain card (supermarket bridge icon, e.g., Alosra store with product flow): 'Alosra Supermarket purchasing 170 of 582 products; successful market entry and revenue generation.'&#10;Saudi Arabia card (gateway expansion icon, e.g., bridge linking to vast markets): 'Gateway access via Bahrain (bridge and shared certifications); expanding influence for regional food security.'&#10;&#10;Bottom section: A wide, centered dark green box (#1C4130) with white text for the closing statement: 'These partnerships demonstrate Farmsent's growing influence in the Middle East, with potential for significant market expansion.', accented with a faint orange underline (#DB9536) and small unity icons (e.g., linked bridges and growing palms) for inspirational resonance.&#10;Subtle full-background image: A high-resolution, faded panoramic overlay of a Middle East desert landscape gradually blooming into lush green farmlands with tech-infused oases under a hopeful dawn; incorporate ethereal orange pathways (#DB9536) weaving through cities to symbolize unified growth, ensuring the fade is precisely calibrated for text readability with gentle gradients that enhance transformation without overshadowing the foreground elements.&#10;Bottom: A thin horizontal line footer in mid-green (#415C2F), with 'Farmsent Presentation' in small dark green (#1C4130) text centered or right-aligned for a polished, interconnected finish.&#10;&#10;Layout: Balanced with ample white space around the infographic and cards to evoke open deserts turning fertile, optimized for widescreen 16:9 aspect ratio; ensure elements like blooming pins are scalable and responsive, with a central focal point that progresses from individual partnerships to regional unity for a narrative of collaborative hope and expansion.&#10;Overall tone and style: Evoke unifying, hopeful innovation and cultural harmony through oasis-themed visuals that highlight Farmsent's partnerships with heart and soul, inspiring viewers to envision a world where strategic alliances drive lasting, positive global change in food security and sustainable agriculture" id="146" name="Google Shape;146;p25"/>
          <p:cNvPicPr preferRelativeResize="0"/>
          <p:nvPr/>
        </p:nvPicPr>
        <p:blipFill>
          <a:blip r:embed="rId3">
            <a:alphaModFix/>
          </a:blip>
          <a:stretch>
            <a:fillRect/>
          </a:stretch>
        </p:blipFill>
        <p:spPr>
          <a:xfrm>
            <a:off x="225" y="0"/>
            <a:ext cx="9143545" cy="5143500"/>
          </a:xfrm>
          <a:prstGeom prst="rect">
            <a:avLst/>
          </a:prstGeom>
          <a:noFill/>
          <a:ln>
            <a:noFill/>
          </a:ln>
        </p:spPr>
      </p:pic>
      <p:sp>
        <p:nvSpPr>
          <p:cNvPr id="147" name="Google Shape;147;p25"/>
          <p:cNvSpPr/>
          <p:nvPr/>
        </p:nvSpPr>
        <p:spPr>
          <a:xfrm>
            <a:off x="297475" y="73550"/>
            <a:ext cx="1768500" cy="378900"/>
          </a:xfrm>
          <a:prstGeom prst="rect">
            <a:avLst/>
          </a:prstGeom>
          <a:solidFill>
            <a:srgbClr val="EEF1F0"/>
          </a:solidFill>
          <a:ln cap="flat" cmpd="sng" w="9525">
            <a:solidFill>
              <a:srgbClr val="EEF1F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48" name="Google Shape;148;p25" title="Farmsent_Logo_Tiger_Eye (1).png"/>
          <p:cNvPicPr preferRelativeResize="0"/>
          <p:nvPr/>
        </p:nvPicPr>
        <p:blipFill>
          <a:blip r:embed="rId4">
            <a:alphaModFix/>
          </a:blip>
          <a:stretch>
            <a:fillRect/>
          </a:stretch>
        </p:blipFill>
        <p:spPr>
          <a:xfrm>
            <a:off x="569400" y="106282"/>
            <a:ext cx="1768499" cy="31344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descr="Generate a highly detailed and creative professional presentation slide titled 'Renewable Energy Integration' for Farmsent, a transformative agriculture project creating world-changing impact by turning wasteland into sources of endless power, revenue, and community resilience. Use a light gray/off-white background with dominant dark green (#1C4130) for the vertical bar, title, icons, borders, and main text boxes; mid-green (#415C2F) for subtitles and secondary accents; warm orange (#DB9536) for key highlights, icon fills, or glowing effects to symbolize energy flow.&#10;&#10;Left side: Thick vertical dark green bar (#1C4130) spanning the full height, with 'Farmsent' in bold white sans-serif font at the top and the date 'December 21, 2025' in smaller white text at the bottom right of the slide for a clean, anchored look.&#10;Main title in extra-large bold dark green (#1C4130) text, centered or left-aligned just below the bar, with a subtle orange glow (#DB9536) shadow for emphasis.&#10;Subtitle 'Farmsent Energy: Sustainable Power' in mid-green (#415C2F), slightly smaller and italicized for dynamic flow, followed by a brief intro line in small dark green text: 'Uses wasteland for renewables, electricity/revenue.'&#10;Creative infographic: A multi-layered, cyclical energy flow diagram dominating the center-right of the slide, designed as a vibrant 'energy ecosystem wheel' with rotating arrows (suggest subtle animation if possible, like clockwise motion) connecting 4 key stages; start from a barren wasteland icon at the bottom, flowing upward through solar panels and wind turbines (in orange #DB9536 accents) to powered villages at the top, with faint data streams linking back to Farmsent's ecosystem; use high-contrast icons for visual pop and include small embedded labels for each stage to guide the eye.&#10;Content arranged in a semi-circular grid of 4 white rounded cards with thin dark green borders (#1C4130), subtle drop shadows for depth, and positioned around the infographic wheel; each card features a prominent circular icon at the top (with mid-green #415C2F fill and orange #DB9536 outline for highlights), followed by bold header and bullet details:&#10;Strategy card (wasteland-to-power icon, e.g., barren land transforming into solar field): 'Power sensors/factories (dehydration to prevent rot).'&#10;Model card (handshake/commission icon, e.g., connected gears with percentage symbols): 'Facilitate land/investors/buyers; 1-2% commission on production (20-year agreements).'&#10;Scale card (megawatt meter icon, with orange #DB9536 glow for emphasis): '50-100 MW projects; close to 100 MW deal; multiple for scaling.'&#10;Impact card (village community icon, e.g., energized homes with green growth vines): 'Perpetual ecosystem income; leads to Agrotech Villages (energy/shelter/farming/tech/processing).'&#10;&#10;Bottom section: A wide, centered dark green box (#1C4130) with white text for the closing statement: 'Diversified revenue solves ag energy crises.', accented with a faint orange underline (#DB9536) for motivational flair.&#10;Subtle full-background image: A high-resolution, faded scenic overlay of arid wasteland gradually transitioning to lush, solar-powered green villages and wind-swept fields under a hopeful sunrise, with ethereal energy waves (in semi-transparent orange #DB9536) pulsing across the scene to symbolize perpetual flow and transformation; ensure the fade is strong enough for text readability without overpowering the foreground elements.&#10;Bottom: A thin horizontal line footer in mid-green (#415C2F), with 'Farmsent Presentation' in small dark green (#1C4130) text centered or right-aligned for a polished finish.&#10;Layout: Balanced with ample white space around the infographic and cards to avoid clutter, optimized for widescreen 16:9 aspect ratio; ensure responsive scaling for elements like the wheel to fit various screen sizes while maintaining visual harmony.&#10;Overall tone and style: Evoke energizing, perpetual hope and innovation through dynamic visuals that highlight Farmsent's role in solving energy crises with heart and soul, inspiring viewers to envision a world where sustainable power creates lasting, positive global change in agriculture." id="153" name="Google Shape;153;p26"/>
          <p:cNvPicPr preferRelativeResize="0"/>
          <p:nvPr/>
        </p:nvPicPr>
        <p:blipFill>
          <a:blip r:embed="rId3">
            <a:alphaModFix/>
          </a:blip>
          <a:stretch>
            <a:fillRect/>
          </a:stretch>
        </p:blipFill>
        <p:spPr>
          <a:xfrm>
            <a:off x="0" y="0"/>
            <a:ext cx="9143545" cy="5143500"/>
          </a:xfrm>
          <a:prstGeom prst="rect">
            <a:avLst/>
          </a:prstGeom>
          <a:noFill/>
          <a:ln>
            <a:noFill/>
          </a:ln>
        </p:spPr>
      </p:pic>
      <p:sp>
        <p:nvSpPr>
          <p:cNvPr id="154" name="Google Shape;154;p26"/>
          <p:cNvSpPr/>
          <p:nvPr/>
        </p:nvSpPr>
        <p:spPr>
          <a:xfrm>
            <a:off x="427950" y="73550"/>
            <a:ext cx="1768500" cy="378900"/>
          </a:xfrm>
          <a:prstGeom prst="rect">
            <a:avLst/>
          </a:prstGeom>
          <a:solidFill>
            <a:srgbClr val="EEF1F0"/>
          </a:solidFill>
          <a:ln cap="flat" cmpd="sng" w="9525">
            <a:solidFill>
              <a:srgbClr val="EEF1F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55" name="Google Shape;155;p26" title="Farmsent_Logo_Tiger_Eye (1).png"/>
          <p:cNvPicPr preferRelativeResize="0"/>
          <p:nvPr/>
        </p:nvPicPr>
        <p:blipFill>
          <a:blip r:embed="rId4">
            <a:alphaModFix/>
          </a:blip>
          <a:stretch>
            <a:fillRect/>
          </a:stretch>
        </p:blipFill>
        <p:spPr>
          <a:xfrm>
            <a:off x="529988" y="191464"/>
            <a:ext cx="1993964" cy="353400"/>
          </a:xfrm>
          <a:prstGeom prst="rect">
            <a:avLst/>
          </a:prstGeom>
          <a:noFill/>
          <a:ln>
            <a:noFill/>
          </a:ln>
        </p:spPr>
      </p:pic>
      <p:sp>
        <p:nvSpPr>
          <p:cNvPr id="156" name="Google Shape;156;p26"/>
          <p:cNvSpPr/>
          <p:nvPr/>
        </p:nvSpPr>
        <p:spPr>
          <a:xfrm>
            <a:off x="35750" y="3914375"/>
            <a:ext cx="230700" cy="1148400"/>
          </a:xfrm>
          <a:prstGeom prst="rect">
            <a:avLst/>
          </a:prstGeom>
          <a:solidFill>
            <a:srgbClr val="213828"/>
          </a:solidFill>
          <a:ln cap="flat" cmpd="sng" w="9525">
            <a:solidFill>
              <a:srgbClr val="21382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57" name="Google Shape;157;p26" title="Farmsent_Token_Green.png"/>
          <p:cNvPicPr preferRelativeResize="0"/>
          <p:nvPr/>
        </p:nvPicPr>
        <p:blipFill>
          <a:blip r:embed="rId5">
            <a:alphaModFix/>
          </a:blip>
          <a:stretch>
            <a:fillRect/>
          </a:stretch>
        </p:blipFill>
        <p:spPr>
          <a:xfrm>
            <a:off x="4549177" y="2637877"/>
            <a:ext cx="230698" cy="23070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descr="Generate a highly detailed and creative professional presentation slide titled 'Stablecoin Solutions' for Farmsent, a transformative agriculture project creating world-changing impact by enabling instant, inclusive financial rails that reduce barriers, boost farmer earnings, and integrate global economies with heart and soul. Use a light gray/off-white background with dominant dark green (#1C4130) for the vertical bar, title, icons, borders, and main text boxes; mid-green (#415C2F) for subtitles and secondary accents; warm orange (#DB9536) for key highlights, icon fills, or glowing transition effects to symbolize seamless, energetic flows.&#10;&#10;Left side: Thick vertical dark green bar (#1C4130) spanning the full height, with 'Farmsent' in bold white sans-serif font at the top and the date 'December 21, 2025' in smaller white text at the bottom right of the slide for a grounded, professional anchor.&#10;Main title in extra-large bold dark green (#1C4130) text, centered or left-aligned just below the bar, with a subtle orange glow (#DB9536) shadow to evoke dynamic movement.&#10;Subtitle 'Frictionless Transactions' in mid-green (#415C2F), slightly smaller and italicized for emphasis, followed by a brief intro line in small dark green text: 'Infrastructure for stablecoins in Indonesia/other regions.'&#10;Creative infographic: A multi-layered 'global stablecoin railway' diagram dominating the center of the slide, designed as an interconnected network of glowing tracks (in orange #DB9536 with faint pulse effects for suggested animation, like coins speeding along paths if the tool supports it); start from a 'Current State' node on the left (fiat/USDC icons clustered like old stations), transitioning through a central 'Benefits Bridge' (farmer handshake icons), to a 'Future Horizon' node on the right (independent entity icons with deep tie links); include small embedded world map overlays with pinpointed regions (e.g., Indonesia highlighted in green #415C2F) and flowing coin streams to visually represent microtransactions and cross-border efficiency, ensuring the design guides the eye from past friction to future fluidity.&#10;Content arranged in a balanced horizontal or semi-circular layout of 3 white rounded cards with thin dark green borders (#1C4130), subtle drop shadows for 3D depth, and positioned along the railway infographic; each card features a prominent circular icon at the top (with mid-green #415C2F fill and orange #DB9536 outline for vibrant highlights), followed by bold header and bullet details:&#10;Current card (fiat coin icon, e.g., traditional money stacks transitioning to digital): 'Fiat/USDC settlements; transitioning to local for cross-border.'&#10;Benefits card (farmer payment icon, e.g., instant lightning bolt over a wallet, with orange #DB9536 glow for emphasis): 'Instant farmer payments; microtransactions for excluded groups.'&#10;Future card (rail network icon, e.g., interconnected tracks with entity nodes): 'All flows on stablecoin rails; independent entities with deep ties.'&#10;&#10;Bottom section: A wide, centered dark green box (#1C4130) with white text for the closing statement: 'Reduces friction, boosts farmer earnings, integrates global economics.', accented with a faint orange underline (#DB9536) and small motivational icons (e.g., upward arrows) for inspirational uplift.&#10;Subtle full-background image: A high-resolution, faded panoramic overlay of a vast global landscape blending lush green farmlands with digital rail networks overlayed like ethereal veins (in semi-transparent orange #DB9536), showing diverse farmers connected across borders under a unifying sunrise; incorporate misty transitions from traditional markets to futuristic digital hubs to symbolize economic evolution, ensuring the fade is calibrated for optimal text readability without diminishing the foreground's clarity.&#10;Bottom: A thin horizontal line footer in mid-green (#415C2F), with 'Farmsent Presentation' in small dark green (#1C4130) text centered or right-aligned for a refined, cohesive finish.&#10;Layout: Balanced with ample white space around the infographic and cards to prevent overcrowding, optimized for widescreen 16:9 aspect ratio; ensure elements like the railway are scalable and responsive, with logical left-to-right progression to narrate the journey from current to future states.&#10;Overall tone and style: Evoke fluid, inclusive hope and innovation through immersive visuals that highlight Farmsent's role in reducing financial friction with heart and soul, inspiring viewers to envision a world where stablecoins create lasting, positive global change and economic empowerment for all farmers." id="162" name="Google Shape;162;p27"/>
          <p:cNvPicPr preferRelativeResize="0"/>
          <p:nvPr/>
        </p:nvPicPr>
        <p:blipFill>
          <a:blip r:embed="rId3">
            <a:alphaModFix/>
          </a:blip>
          <a:stretch>
            <a:fillRect/>
          </a:stretch>
        </p:blipFill>
        <p:spPr>
          <a:xfrm>
            <a:off x="225" y="0"/>
            <a:ext cx="9143545" cy="5143500"/>
          </a:xfrm>
          <a:prstGeom prst="rect">
            <a:avLst/>
          </a:prstGeom>
          <a:noFill/>
          <a:ln>
            <a:noFill/>
          </a:ln>
        </p:spPr>
      </p:pic>
      <p:sp>
        <p:nvSpPr>
          <p:cNvPr id="163" name="Google Shape;163;p27"/>
          <p:cNvSpPr/>
          <p:nvPr/>
        </p:nvSpPr>
        <p:spPr>
          <a:xfrm>
            <a:off x="493200" y="73550"/>
            <a:ext cx="1768500" cy="378900"/>
          </a:xfrm>
          <a:prstGeom prst="rect">
            <a:avLst/>
          </a:prstGeom>
          <a:solidFill>
            <a:srgbClr val="EEF1F0"/>
          </a:solidFill>
          <a:ln cap="flat" cmpd="sng" w="9525">
            <a:solidFill>
              <a:srgbClr val="EEF1F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64" name="Google Shape;164;p27" title="Farmsent_Logo_Tiger_Eye (1).png"/>
          <p:cNvPicPr preferRelativeResize="0"/>
          <p:nvPr/>
        </p:nvPicPr>
        <p:blipFill>
          <a:blip r:embed="rId4">
            <a:alphaModFix/>
          </a:blip>
          <a:stretch>
            <a:fillRect/>
          </a:stretch>
        </p:blipFill>
        <p:spPr>
          <a:xfrm>
            <a:off x="618588" y="86289"/>
            <a:ext cx="1993964" cy="353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descr="Generate a highly detailed and creative professional presentation slide titled 'Business Model and Revenue Diversification' for Farmsent, a transformative agriculture project creating world-changing impact by weaving a synergistic ecosystem that empowers farmers at every touchpoint, diversifies revenue streams with heart and soul, and drives holistic growth to solve global challenges in food, energy, and economics for a more equitable and sustainable future. Use a light gray/off-white background with dominant dark green (#1C4130) for the vertical bar, title, icons, borders, and main text boxes; mid-green (#415C2F) for subtitles and secondary accents; warm orange (#DB9536) for key highlights, icon fills, or glowing synergy effects to symbolize interconnected value and vibrant diversification.&#10;&#10;Left side: Thick vertical dark green bar (#1C4130) spanning the full height, with 'Farmsent' in bold white sans-serif font at the top and the date 'December 21, 2025' in smaller white text at the bottom right of the slide for a solid, foundational anchor that ties into the ecosystem theme.&#10;Main title in extra-large bold dark green (#1C4130) text, centered or left-aligned just below the bar, with a subtle orange glow (#DB9536) shadow to evoke dynamic unity and energy.&#10;Subtitle 'Synergistic Ecosystem' in mid-green (#415C2F), slightly smaller and italicized for motivational flow, followed by a brief intro line in small dark green text: 'Focus on farmer components; partners handle logistics.'&#10;Creative infographic: A multi-layered 'ecosystem puzzle' diagram dominating the center of the slide, designed as interlocking puzzle pieces forming a complete farm landscape (suggest subtle assembly animation if possible, like pieces clicking together to reveal the whole); each piece represents a division or stream, with glowing orange connections (#DB9536) showing synergy; include small embedded icons for economic/societal value (e.g., heart for societal impact, coin for economic) pulsing at intersections to guide the eye and emphasize holistic impact; overlay faint growth vines linking pieces to symbolize organic diversification and expansion.&#10;Content arranged in a puzzle-integrated layout of 4 white rounded cards with thin dark green borders (#1C4130), subtle drop shadows for dimensional depth, and positioned as key puzzle segments; each card features a prominent circular icon at the top (with mid-green #415C2F fill and orange #DB9536 outline for vibrant highlights), followed by bold header and bullet details:&#10;Divisions card (ecosystem wheel icon, e.g., segmented circle with farm elements): 'Renewables, commodities, sensors/traceability, stablecoins.'&#10;Streams card (revenue flow icon, e.g., branching rivers of coins, with orange #DB9536 glow for emphasis): 'Trade percentages (e.g., $15M from $100M commodity), financing (0.5-1%), energy commissions. Future: Digital treasury.'&#10;Structure card (building blocks icon, e.g., stacked entities with ownership links): 'Independent entities; Farmsent owns pieces for diversification.'&#10;Expansion card (growth arrow icon, e.g., expanding map with regional pins): 'Regulatory-tied horizontal growth; food security drives UAE/Saudi adoption.'&#10;&#10;Bottom section: A wide, centered dark green box (#1C4130) with white text for the closing statement: 'Each piece economically/societally valuable; together, holistic impact.', accented with a faint orange underline (#DB9536) and small paired icons (e.g., balance scale for economic value, community hands for societal) for inspirational reinforcement.&#10;Subtle full-background image: A high-resolution, faded panoramic overlay of interlocking puzzle-like farmlands evolving from isolated fields to a unified, thriving global ecosystem under a hopeful horizon glow; incorporate misty transitions with orange energy veins (#DB9536) weaving through diverse regions (e.g., UAE deserts to Saudi oases), symbolizing regulatory growth and diversification; ensure the fade is precisely tuned for text readability, with softer edges around cards to enhance depth without distraction.&#10;Bottom: A thin horizontal line footer in mid-green (#415C2F), with 'Farmsent Presentation' in small dark green (#1C4130) text centered or right-aligned for a polished, integrated finish.&#10;Layout: Balanced with ample white space around the puzzle infographic and cards to allow breathing room and prevent visual overload, optimized for widescreen 16:9 aspect ratio; ensure elements like puzzle connections are scalable and responsive, with a central focal point that draws the eye through a logical progression from divisions to expansion for narrative flow.&#10;Overall tone and style: Evoke unified, impactful synergy and hope through immersive, puzzle-themed visuals that highlight Farmsent's role in building a diversified ecosystem with heart and soul, inspiring viewers to envision a world where every piece contributes to lasting, positive global change in agriculture and beyond." id="169" name="Google Shape;169;p28"/>
          <p:cNvPicPr preferRelativeResize="0"/>
          <p:nvPr/>
        </p:nvPicPr>
        <p:blipFill>
          <a:blip r:embed="rId3">
            <a:alphaModFix/>
          </a:blip>
          <a:stretch>
            <a:fillRect/>
          </a:stretch>
        </p:blipFill>
        <p:spPr>
          <a:xfrm>
            <a:off x="225" y="0"/>
            <a:ext cx="9143545" cy="5143500"/>
          </a:xfrm>
          <a:prstGeom prst="rect">
            <a:avLst/>
          </a:prstGeom>
          <a:noFill/>
          <a:ln>
            <a:noFill/>
          </a:ln>
        </p:spPr>
      </p:pic>
      <p:sp>
        <p:nvSpPr>
          <p:cNvPr id="170" name="Google Shape;170;p28"/>
          <p:cNvSpPr/>
          <p:nvPr/>
        </p:nvSpPr>
        <p:spPr>
          <a:xfrm>
            <a:off x="349675" y="73550"/>
            <a:ext cx="1768500" cy="378900"/>
          </a:xfrm>
          <a:prstGeom prst="rect">
            <a:avLst/>
          </a:prstGeom>
          <a:solidFill>
            <a:srgbClr val="EEF1F0"/>
          </a:solidFill>
          <a:ln cap="flat" cmpd="sng" w="9525">
            <a:solidFill>
              <a:srgbClr val="EEF1F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71" name="Google Shape;171;p28" title="Farmsent_Logo_Tiger_Eye (1).png"/>
          <p:cNvPicPr preferRelativeResize="0"/>
          <p:nvPr/>
        </p:nvPicPr>
        <p:blipFill>
          <a:blip r:embed="rId4">
            <a:alphaModFix/>
          </a:blip>
          <a:stretch>
            <a:fillRect/>
          </a:stretch>
        </p:blipFill>
        <p:spPr>
          <a:xfrm>
            <a:off x="349663" y="145364"/>
            <a:ext cx="1993964" cy="353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descr="Generate a highly detailed and creative professional presentation slide titled &quot;Tokenomics and Portal Overview&quot; for Farmsent, a transformative agriculture project creating world-changing impact by building a fair participation framework that eliminates barriers, rewards community involvement with heart and soul, and propels sustainable innovation through tokenized empowerment, ensuring every stakeholder contributes to and benefits from a resilient global food ecosystem. Use a light gray/off-white background with dominant dark green (#1C4130) for the vertical bar, title, icons, borders, and main text boxes; mid-green (#415C2F) for subtitles and secondary accents; warm orange (#DB9536) for key highlights, icon fills, or glowing reveal effects to symbolize exciting discovery and value growth.&#10;&#10;Left side: Thick vertical dark green bar (#1C4130) spanning the full height, with &quot;Farmsent&quot; in bold white sans-serif font at the top and the date &quot;December 21, 2025&quot; in smaller white text at the bottom right of the slide for a balanced, inviting anchor that draws the eye into the participatory theme.&#10;Main title in extra-large bold dark green (#1C4130) text, centered or left-aligned just below the bar, with a subtle orange glow (#DB9536) shadow to evoke emerging treasures and dynamic fairness.&#10;Subtitle &quot;Fair Participation&quot; in mid-green (#415C2F), slightly smaller and italicized for inspirational emphasis, followed by a brief intro line in small dark green text: &quot;No Founders or Team Tokens: Ensures fairness; team buys individually.&quot;&#10;&#10;Creative infographic: A multi-layered &quot;treasure wallet&quot; diagram dominating the center of the slide, designed as an opening digital wallet (in dark green #1C4130 outline with orange #DB9536 zipper glow) revealing hidden gems like tokens and NFTs (suggest subtle reveal animation if possible, like items unfolding or sparkling outward); include flowing paths of FARMER tokens branching to features, with small embedded fairness scales at junctions to guide the eye and symbolize equitable distribution; overlay faint blockchain links connecting elements to represent multi-chain agnosticity and validator nodes.&#10;&#10;Content arranged in a radiating or treasure-chest layout of 5 white rounded cards with thin dark green borders (#1C4130), subtle drop shadows for tactile depth, and positioned emerging from the wallet infographic; each card features a prominent circular icon at the top (with mid-green #415C2F fill and orange #DB9536 outline for vibrant highlights), followed by bold header and bullet details:&#10;Portal card (gateway door icon, e.g., ornate portal with connecting wallet, orange #DB9536 glow for emphasis): &quot;portal.farmsent.io; connect wallet, buy FARMER tokens.&quot;&#10;Features card (toolkit icon, e.g., multi-tool with chain links and node symbols): &quot;Staking soon (validator nodes/own chain); multi-chain swap; NFTs for infrastructure (sensors/factories); Aggro Nodes for sensor ownership.&quot;&#10;Whitelisting card (approved list icon, e.g., checkmarked scroll with wallet symbols): &quot;Private sale wallets auto-approved for future opportunities.&quot;&#10;Tools card (simulator gear icon, e.g., analytical dashboard with token charts): &quot;Upcoming tokenomics simulator for complex analysis.&quot;&#10;&#10;Bottom section: A wide, centered dark green box (#1C4130) with white text for the closing statement: &quot;Value maintained/increased at launch (e.g., 15–20% potential uplift); parameters may adjust.&quot;, accented with a faint orange underline (#DB9536) and small upward arrow icons for motivational growth symbolism.&#10;Subtle full-background image: A high-resolution, faded panoramic overlay of a treasure map etched into lush green farmlands, with digital tokens and NFTs scattered like hidden gems under a hopeful exploratory light; incorporate misty paths leading to futuristic portals symbolizing multi-chain access and fair participation, ensuring the fade is finely calibrated for text readability with softer gradients around cards to enhance immersion without overwhelming the foreground.&#10;Bottom: A thin horizontal line footer in mid-green (#415C2F), with &quot;Farmsent Presentation&quot; in small dark green (#1C4130) text centered or right-aligned for a refined, cohesive finish.&#10;&#10;Layout: Balanced with ample white space around the infographic and cards to foster a sense of discovery and avoid clutter, optimized for widescreen 16:9 aspect ratio; ensure elements like the wallet reveal are scalable and responsive, with a central focal point that progresses radially outward for a narrative of unfolding opportunities and equitable excitement.&#10;Overall tone and style: Evoke equitable, exciting hope and innovation through treasure-themed visuals that highlight Farmsent’s role in fair tokenomics with heart and soul, inspiring viewers to envision a world where participation creates lasting, positive global change and empowerment in agriculture." id="176" name="Google Shape;176;p29"/>
          <p:cNvPicPr preferRelativeResize="0"/>
          <p:nvPr/>
        </p:nvPicPr>
        <p:blipFill>
          <a:blip r:embed="rId3">
            <a:alphaModFix/>
          </a:blip>
          <a:stretch>
            <a:fillRect/>
          </a:stretch>
        </p:blipFill>
        <p:spPr>
          <a:xfrm>
            <a:off x="225" y="0"/>
            <a:ext cx="9143545" cy="5143500"/>
          </a:xfrm>
          <a:prstGeom prst="rect">
            <a:avLst/>
          </a:prstGeom>
          <a:noFill/>
          <a:ln>
            <a:noFill/>
          </a:ln>
        </p:spPr>
      </p:pic>
      <p:sp>
        <p:nvSpPr>
          <p:cNvPr id="177" name="Google Shape;177;p29"/>
          <p:cNvSpPr/>
          <p:nvPr/>
        </p:nvSpPr>
        <p:spPr>
          <a:xfrm>
            <a:off x="95675" y="152225"/>
            <a:ext cx="273900" cy="991800"/>
          </a:xfrm>
          <a:prstGeom prst="rect">
            <a:avLst/>
          </a:prstGeom>
          <a:solidFill>
            <a:srgbClr val="203428"/>
          </a:solidFill>
          <a:ln cap="flat" cmpd="sng" w="9525">
            <a:solidFill>
              <a:srgbClr val="20352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78" name="Google Shape;178;p29" title="Farmsent_Logo_Tiger_Eye (1).png"/>
          <p:cNvPicPr preferRelativeResize="0"/>
          <p:nvPr/>
        </p:nvPicPr>
        <p:blipFill>
          <a:blip r:embed="rId4">
            <a:alphaModFix/>
          </a:blip>
          <a:stretch>
            <a:fillRect/>
          </a:stretch>
        </p:blipFill>
        <p:spPr>
          <a:xfrm rot="5400000">
            <a:off x="-292738" y="620412"/>
            <a:ext cx="1050701" cy="186225"/>
          </a:xfrm>
          <a:prstGeom prst="rect">
            <a:avLst/>
          </a:prstGeom>
          <a:noFill/>
          <a:ln>
            <a:noFill/>
          </a:ln>
        </p:spPr>
      </p:pic>
      <p:sp>
        <p:nvSpPr>
          <p:cNvPr id="179" name="Google Shape;179;p29"/>
          <p:cNvSpPr/>
          <p:nvPr/>
        </p:nvSpPr>
        <p:spPr>
          <a:xfrm>
            <a:off x="117263" y="3914375"/>
            <a:ext cx="230700" cy="1148400"/>
          </a:xfrm>
          <a:prstGeom prst="rect">
            <a:avLst/>
          </a:prstGeom>
          <a:solidFill>
            <a:srgbClr val="213828"/>
          </a:solidFill>
          <a:ln cap="flat" cmpd="sng" w="9525">
            <a:solidFill>
              <a:srgbClr val="21382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descr="Generate a highly detailed and creative professional presentation slide titled 'Roadmap and Future Vision' for Farmsent, a transformative agriculture project creating world-changing impact by mapping a clear, inspiring path from current breakthroughs to a future of automated resilience, tokenized empowerment, and global Agrotech Villages, all infused with heart and soul to drive sustainable tech that benefits humanity and builds lasting economic and environmental harmony. Use a light gray/off-white background with dominant dark green (#1C4130) for the vertical bar, title, icons, borders, and main text boxes; mid-green (#415C2F) for subtitles and secondary accents; warm orange (#DB9536) for key highlights, icon fills, or glowing progression effects to symbolize forward momentum and visionary growth.&#10;&#10;Left side: Thick vertical dark green bar (#1C4130) spanning the full height, with 'Farmsent' in bold white sans-serif font at the top and the date 'December 21, 2025' in smaller white text at the bottom right of the slide for a steadfast, guiding anchor that sets the tone for the journey ahead.&#10;Main title in extra-large bold dark green (#1C4130) text, centered or left-aligned just below the bar, with a subtle orange glow (#DB9536) shadow to evoke emerging horizons and dynamic aspiration.&#10;Subtitle 'Path Forward' in mid-green (#415C2F), slightly smaller and italicized for motivational rhythm, followed by a brief intro line in small dark green text: 'From current expansions to 2026 launch and beyond.'&#10;Creative infographic: A multi-layered 'winding roadmap journey' diagram dominating the center-right of the slide, designed as a scenic path curving from left (present) to right (future), with milestone markers as elevated signposts (suggest subtle progression animation if possible, like markers lighting up sequentially or a traveling icon moving along the road); incorporate phased terrain changes—starting in grounded farmlands, ascending through tech-infused hills, to a futuristic village summit; include small embedded motivational icons (e.g., upward arrows for growth, connected nodes for partnerships) at each milestone to guide the eye and emphasize synergistic advancement; overlay faint orange trails (#DB9536) branching off for side opportunities like VC funds, symbolizing scalable expansion.&#10;Content arranged in a sequential, path-aligned layout of 4 white rounded cards with thin dark green borders (#1C4130), subtle drop shadows for elevated depth, and positioned as signpost attachments along the roadmap; each card features a prominent circular icon at the top (with mid-green #415C2F fill and orange #DB9536 outline for vibrant highlights), followed by bold header and bullet details:&#10;Current card (now clock icon, e.g., grounded farm with active sensors, orange #DB9536 glow for emphasis): 'Mass production; pilots/partnerships expanding.'&#10;Near-Term card (short arrow icon, e.g., shifting gears with stablecoin symbols): 'Stablecoin shifts; energy deals (100 MW); VC fund with two prominent crypto VCs for ecosystem (renewables/sensors/contracts).'&#10;2026 card (calendar forward icon, e.g., launching rocket with valuation charts): 'VC round post-$100M valuation; mid-year launch.'&#10;Goal card (vision horizon icon, e.g., automated village with global links): 'Automated/resilient ag; tokenized infrastructure; global Agrotech Villages.'&#10;&#10;Bottom section: A wide, centered dark green box (#1C4130) with white text for the closing statement: 'Building tech for humanity's lasting impact.', accented with a faint orange underline (#DB9536) and small inspirational icons (e.g., linked hands for unity, sprouting seed for growth) for emotional resonance.&#10;Subtle full-background image: A high-resolution, faded panoramic overlay of a winding road through evolving landscapes—from misty current farmlands with sensor glows, through transitional energy fields, to a radiant future horizon of tokenized villages under an inspiring sunset; incorporate ethereal orange pathways (#DB9536) weaving through diverse terrains to symbolize regulatory and global expansion, ensuring the fade is meticulously balanced for text readability with gradual blends that enhance depth without obscuring foreground elements.&#10;Bottom: A thin horizontal line footer in mid-green (#415C2F), with 'Farmsent Presentation' in small dark green (#1C4130) text centered or right-aligned for a polished, forward-looking finish.&#10;Layout: Balanced with ample white space around the infographic and cards to evoke open horizons and avoid constriction, optimized for widescreen 16:9 aspect ratio; ensure elements like the roadmap path are scalable and responsive, with a left-to-right progression that narrates a compelling story of evolution and achievement for intuitive viewer engagement.&#10;Overall tone and style: Evoke visionary, hopeful momentum and innovation through journey-themed visuals that highlight Farmsent's roadmap with heart and soul, inspiring viewers to envision a world where strategic st" id="184" name="Google Shape;184;p30"/>
          <p:cNvPicPr preferRelativeResize="0"/>
          <p:nvPr/>
        </p:nvPicPr>
        <p:blipFill>
          <a:blip r:embed="rId3">
            <a:alphaModFix/>
          </a:blip>
          <a:stretch>
            <a:fillRect/>
          </a:stretch>
        </p:blipFill>
        <p:spPr>
          <a:xfrm>
            <a:off x="225" y="0"/>
            <a:ext cx="9143545" cy="5143500"/>
          </a:xfrm>
          <a:prstGeom prst="rect">
            <a:avLst/>
          </a:prstGeom>
          <a:noFill/>
          <a:ln>
            <a:noFill/>
          </a:ln>
        </p:spPr>
      </p:pic>
      <p:sp>
        <p:nvSpPr>
          <p:cNvPr id="185" name="Google Shape;185;p30"/>
          <p:cNvSpPr/>
          <p:nvPr/>
        </p:nvSpPr>
        <p:spPr>
          <a:xfrm>
            <a:off x="545400" y="125725"/>
            <a:ext cx="1768500" cy="378900"/>
          </a:xfrm>
          <a:prstGeom prst="rect">
            <a:avLst/>
          </a:prstGeom>
          <a:solidFill>
            <a:srgbClr val="EEF1F0"/>
          </a:solidFill>
          <a:ln cap="flat" cmpd="sng" w="9525">
            <a:solidFill>
              <a:srgbClr val="EEF1F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86" name="Google Shape;186;p30" title="Farmsent_Logo_Tiger_Eye (1).png"/>
          <p:cNvPicPr preferRelativeResize="0"/>
          <p:nvPr/>
        </p:nvPicPr>
        <p:blipFill>
          <a:blip r:embed="rId4">
            <a:alphaModFix/>
          </a:blip>
          <a:stretch>
            <a:fillRect/>
          </a:stretch>
        </p:blipFill>
        <p:spPr>
          <a:xfrm rot="5400000">
            <a:off x="-235563" y="745937"/>
            <a:ext cx="1050701" cy="1862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descr="Generate a highly detailed and creative professional presentation slide titled 'Call to Action' for Farmsent, a transformative agriculture project creating world-changing impact by inviting visionary participants to join a journey of empowerment, innovation, and shared prosperity, forging bonds with heart and soul to build a sustainable future where farmers thrive, communities unite, and global change blossoms from collective action. Use a light gray/off-white background with dominant dark green (#1C4130) for the vertical bar, title, icons, borders, and main text boxes; mid-green (#415C2F) for subtitles and secondary accents; warm orange (#DB9536) for key highlights, icon fills, or glowing invitation effects to symbolize welcoming energy and communal warmth.&#10;&#10;Left side: Thick vertical dark green bar (#1C4130) spanning the full height, with 'Farmsent' in bold white sans-serif font at the top and the date 'December 21, 2025' in smaller white text at the bottom right of the slide for a warm, inclusive anchor that draws viewers into the collective call.&#10;Main title in extra-large bold dark green (#1C4130) text, centered or left-aligned just below the bar, with a subtle orange glow (#DB9536) shadow to evoke inviting radiance and motivational pull.&#10;Subtitle 'Join Farmsent's Journey' in mid-green (#415C2F), slightly smaller and italicized for inspirational urgency, followed by a brief intro line in small dark green text: 'This is your moment to contribute to world-changing impact.'&#10;Creative infographic: A multi-layered 'unity convergence' diagram dominating the center of the slide, designed as radiating paths from diverse farm icons (e.g., global hands and seeds) converging on a central glowing orange button (#DB9536, with pulse effect for suggested animation if possible, like ripples expanding outward); include small embedded motivational elements like linking chains or sprouting vines to guide the eye and symbolize coming together; overlay faint community silhouettes gathering around the button to represent shared participation and heart-driven collaboration.&#10;Content arranged in a converging, path-guided layout of 4 white rounded cards with thin dark green borders (#1C4130), subtle drop shadows for inviting depth, and positioned along the radiating paths toward the central button; each card features a prominent circular icon at the top (with mid-green #415C2F fill and orange #DB9536 outline for vibrant highlights), followed by bold header and bullet details:&#10;Round card (family group icon, e.g., interconnected figures with uplift arrows): 'Final friends/family round before VC/valuation uplift.'&#10;Participate card (portal gateway icon, e.g., open door with connecting wallet, orange #DB9536 glow for emphasis): 'Visit portal.farmsent.io to participate.'&#10;Impact card (heart unity icon, e.g., intertwined hearts with global glow): 'Together, create world-changing impact with heart and soul.'&#10;Contact card (email envelope icon, e.g., open message with query bubble): 'Contact: sim@farmsent.io for questions.'&#10;&#10;Bottom section: A wide, centered dark green box (#1C4130) with white text for an additional motivational close: 'Step forward today—let's cultivate a better world together.', accented with a faint orange underline (#DB9536) and small action-oriented icons (e.g., forward arrow and joined hands) for emotional encouragement.&#10;Subtle full-background image: A high-resolution, faded panoramic overlay of diverse hands from around the world planting seeds in unified green farmlands under a radiant, inclusive sunrise; incorporate ethereal orange pathways (#DB9536) converging toward a central horizon to symbolize collective journeys and shared impact, ensuring the fade is precisely adjusted for text readability with gentle gradients that enhance warmth without overshadowing the foreground elements.&#10;Bottom: A thin horizontal line footer in mid-green (#415C2F), with 'Farmsent Presentation' in small dark green (#1C4130) text centered or right-aligned for a welcoming, conclusive finish.&#10;Layout: Balanced with ample white space around the infographic and cards to create a sense of open invitation and avoid overwhelm, optimized for widescreen 16:9 aspect ratio; ensure elements like the converging paths are scalable and responsive, with a central focal point that builds excitement through inward progression for a narrative of unity and action.&#10;Overall tone and style: Evoke inspiring, communal hope and innovation through convergence-themed visuals that highlight Farmsent's call to action with heart and soul, motivating viewers to envision and join a world where collective participation drives lasting, positive global change in agriculture and beyond." id="191" name="Google Shape;191;p31"/>
          <p:cNvPicPr preferRelativeResize="0"/>
          <p:nvPr/>
        </p:nvPicPr>
        <p:blipFill>
          <a:blip r:embed="rId3">
            <a:alphaModFix/>
          </a:blip>
          <a:stretch>
            <a:fillRect/>
          </a:stretch>
        </p:blipFill>
        <p:spPr>
          <a:xfrm>
            <a:off x="225" y="0"/>
            <a:ext cx="9215425" cy="5143500"/>
          </a:xfrm>
          <a:prstGeom prst="rect">
            <a:avLst/>
          </a:prstGeom>
          <a:noFill/>
          <a:ln>
            <a:noFill/>
          </a:ln>
        </p:spPr>
      </p:pic>
      <p:sp>
        <p:nvSpPr>
          <p:cNvPr id="192" name="Google Shape;192;p31"/>
          <p:cNvSpPr/>
          <p:nvPr/>
        </p:nvSpPr>
        <p:spPr>
          <a:xfrm>
            <a:off x="512100" y="125225"/>
            <a:ext cx="1768500" cy="378900"/>
          </a:xfrm>
          <a:prstGeom prst="rect">
            <a:avLst/>
          </a:prstGeom>
          <a:solidFill>
            <a:srgbClr val="EEF1F0"/>
          </a:solidFill>
          <a:ln cap="flat" cmpd="sng" w="9525">
            <a:solidFill>
              <a:srgbClr val="EEF1F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93" name="Google Shape;193;p31" title="Farmsent_Logo_Tiger_Eye (1).png"/>
          <p:cNvPicPr preferRelativeResize="0"/>
          <p:nvPr/>
        </p:nvPicPr>
        <p:blipFill>
          <a:blip r:embed="rId4">
            <a:alphaModFix/>
          </a:blip>
          <a:stretch>
            <a:fillRect/>
          </a:stretch>
        </p:blipFill>
        <p:spPr>
          <a:xfrm>
            <a:off x="987926" y="125225"/>
            <a:ext cx="2791624" cy="494775"/>
          </a:xfrm>
          <a:prstGeom prst="rect">
            <a:avLst/>
          </a:prstGeom>
          <a:noFill/>
          <a:ln>
            <a:noFill/>
          </a:ln>
        </p:spPr>
      </p:pic>
      <p:sp>
        <p:nvSpPr>
          <p:cNvPr id="194" name="Google Shape;194;p31"/>
          <p:cNvSpPr/>
          <p:nvPr/>
        </p:nvSpPr>
        <p:spPr>
          <a:xfrm>
            <a:off x="74900" y="3914375"/>
            <a:ext cx="230700" cy="1148400"/>
          </a:xfrm>
          <a:prstGeom prst="rect">
            <a:avLst/>
          </a:prstGeom>
          <a:solidFill>
            <a:srgbClr val="213828"/>
          </a:solidFill>
          <a:ln cap="flat" cmpd="sng" w="9525">
            <a:solidFill>
              <a:srgbClr val="21382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pic>
        <p:nvPicPr>
          <p:cNvPr descr="Generate a detailed creative slide titled 'The Big Problems We're Solving' for Farmsent, transforming global challenges with innovative solutions for sustainable agriculture. Use light gray/off-white background, dark green (#1C4130) for vertical bar/title/icons/borders, mid-green (#415C2F) for subtitles, orange (#DB9536) for highlights/glows.&#10;&#10;Left: Thick vertical dark green bar (#1C4130) with 'Farmsent' in white top, date 'December 21, 2025' bottom right.&#10;Main title bold dark green (#1C4130) with orange glow shadow.&#10;Subtitle 'Core Challenges Farmsent Addresses' in mid-green (#415C2F); intro 'Interconnected hurdles into opportunities.'&#10;Creative infographic: Central 'challenge constellation'—7 glowing star clusters connected by orange lines (#DB9536, pulse animation suggested); Farmsent logo as guiding star resolving into harmony.&#10;7 white rounded cards (dark green borders, shadows) orbiting constellation, each with mid-green icon (orange accents):&#10;Food security (shield): 'as national security: Welcomed by global governments.'&#10;Energy shortages (lightning): 'Farmsent Energy uses wasteland for renewables, power/revenue.'&#10;Blockchain transition (chain): 'Guiding countries to future economics.'&#10;Cross-border friction (arrows): 'Stablecoins enable instant liquidity.'&#10;Food traceability (QR): 'Transparent system from farm to table.'&#10;Environmental protection (leaf, orange glow): 'Sensors/drones reduce pesticide/water/fertilizer by up to 50%.'&#10;Carbon credits (certificate): 'Sensors/satellites/drones solve UN Article 6.'&#10;&#10;Bottom: Dark green box with 'Interconnected solutions for sustainable impact.' (orange underline).&#10;Subtle background: Faded night sky over farmlands transitioning to dawn, with orange star trails.&#10;Footer: Thin mid-green line, 'Farmsent Presentation' small dark green.&#10;Layout: Balanced white space, widescreen 16:9; scalable constellation for narrative flow from scattered to unified.&#10;Tone: Hopeful innovation navigating challenges into positive global change." id="63" name="Google Shape;63;p14"/>
          <p:cNvPicPr preferRelativeResize="0"/>
          <p:nvPr/>
        </p:nvPicPr>
        <p:blipFill>
          <a:blip r:embed="rId3">
            <a:alphaModFix/>
          </a:blip>
          <a:stretch>
            <a:fillRect/>
          </a:stretch>
        </p:blipFill>
        <p:spPr>
          <a:xfrm>
            <a:off x="225" y="0"/>
            <a:ext cx="9143545" cy="5143500"/>
          </a:xfrm>
          <a:prstGeom prst="rect">
            <a:avLst/>
          </a:prstGeom>
          <a:noFill/>
          <a:ln>
            <a:noFill/>
          </a:ln>
        </p:spPr>
      </p:pic>
      <p:pic>
        <p:nvPicPr>
          <p:cNvPr id="64" name="Google Shape;64;p14" title="Farmsent_Token_Orange.png"/>
          <p:cNvPicPr preferRelativeResize="0"/>
          <p:nvPr/>
        </p:nvPicPr>
        <p:blipFill>
          <a:blip r:embed="rId4">
            <a:alphaModFix/>
          </a:blip>
          <a:stretch>
            <a:fillRect/>
          </a:stretch>
        </p:blipFill>
        <p:spPr>
          <a:xfrm>
            <a:off x="4522877" y="2384502"/>
            <a:ext cx="293798" cy="293798"/>
          </a:xfrm>
          <a:prstGeom prst="rect">
            <a:avLst/>
          </a:prstGeom>
          <a:noFill/>
          <a:ln>
            <a:noFill/>
          </a:ln>
        </p:spPr>
      </p:pic>
      <p:sp>
        <p:nvSpPr>
          <p:cNvPr id="65" name="Google Shape;65;p14"/>
          <p:cNvSpPr/>
          <p:nvPr/>
        </p:nvSpPr>
        <p:spPr>
          <a:xfrm>
            <a:off x="52375" y="85100"/>
            <a:ext cx="275100" cy="1384500"/>
          </a:xfrm>
          <a:prstGeom prst="rect">
            <a:avLst/>
          </a:prstGeom>
          <a:solidFill>
            <a:srgbClr val="213828"/>
          </a:solidFill>
          <a:ln cap="flat" cmpd="sng" w="9525">
            <a:solidFill>
              <a:srgbClr val="22392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66" name="Google Shape;66;p14" title="Farmsent_Logo_Tiger_Eye (1).png"/>
          <p:cNvPicPr preferRelativeResize="0"/>
          <p:nvPr/>
        </p:nvPicPr>
        <p:blipFill>
          <a:blip r:embed="rId5">
            <a:alphaModFix/>
          </a:blip>
          <a:stretch>
            <a:fillRect/>
          </a:stretch>
        </p:blipFill>
        <p:spPr>
          <a:xfrm rot="5400000">
            <a:off x="-335425" y="635162"/>
            <a:ext cx="1050701" cy="186225"/>
          </a:xfrm>
          <a:prstGeom prst="rect">
            <a:avLst/>
          </a:prstGeom>
          <a:noFill/>
          <a:ln>
            <a:noFill/>
          </a:ln>
        </p:spPr>
      </p:pic>
      <p:sp>
        <p:nvSpPr>
          <p:cNvPr id="67" name="Google Shape;67;p14"/>
          <p:cNvSpPr/>
          <p:nvPr/>
        </p:nvSpPr>
        <p:spPr>
          <a:xfrm>
            <a:off x="95675" y="3979625"/>
            <a:ext cx="275100" cy="965700"/>
          </a:xfrm>
          <a:prstGeom prst="rect">
            <a:avLst/>
          </a:prstGeom>
          <a:solidFill>
            <a:srgbClr val="213828"/>
          </a:solidFill>
          <a:ln cap="flat" cmpd="sng" w="9525">
            <a:solidFill>
              <a:srgbClr val="21382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pic>
        <p:nvPicPr>
          <p:cNvPr descr="Generate a highly detailed and creative professional presentation slide titled 'Farmsent Marketplace: The Alibaba of Food' for Farmsent, a transformative agriculture project creating world-changing impact by connecting farmers, suppliers, and buyers in an efficient platform that streamlines global food trade with heart and soul, reducing middlemen, accelerating capital flows via tokenized rails, and ensuring better outcomes for all stakeholders through smart contracts and optimized logistics. Use a light gray/off-white background with dominant dark green (#1C4130) for the vertical bar, title, icons, borders, and main text boxes; mid-green (#415C2F) for subtitles and secondary accents; warm orange (#DB9536) for key highlights, icon fills, or glowing connection effects to symbolize seamless flows and vibrant hope.&#10;&#10;Left side: Thick vertical dark green bar (#1C4130) spanning the full height, with 'Farmsent' in bold white sans-serif font at the top and the date 'December 21, 2025' in smaller white text at the bottom right of the slide for a grounded, connective anchor.&#10;Main title in extra-large bold dark green (#1C4130) text, centered or left-aligned just below the bar, with a subtle orange glow (#DB9536) shadow to evoke dynamic marketplace energy.&#10;Subtitle 'Connecting Farmers, Suppliers, and Buyers for World-Changing Efficiency' in mid-green (#415C2F), slightly smaller and italicized for motivational flow.&#10;Creative infographic: A multi-layered 'global trade network' diagram dominating the center, designed as interconnected nodes (farms/suppliers on left, buyers/retailers on right) linked by glowing orange rails (#DB9536, with pulse effects for suggested animation if possible, like tokens flowing along paths); central smart contract hub with paperwork icons dissolving into efficiency symbols, evoking an Alibaba-like ecosystem; include small embedded elements like reduced margin arrows and quality food icons to guide the eye and represent transformative benefits.&#10;Content arranged in a networked, vertical or grid layout of 6 white rounded cards with thin dark green borders (#1C4130), subtle drop shadows for depth, and positioned along the infographic rails; each card features a prominent circular icon at the top (with mid-green #415C2F fill and orange #DB9536 outline for vibrant highlights), followed by bold header and bullet details:&#10;Core Platform card (handshake icon): 'Seamlessly links existing suppliers with buyers, eliminating unnecessary middlemen and reducing ridiculous margins.'&#10;Seamless Paperwork &amp; Financing card (document flow icon, orange glow): 'Handles all documentation and complexity via smart contracts; capital flows in minutes (not months) along tokenized rails.'&#10;Partner-Provided Trade Financing card (partner link icon): 'Quick access through our network, enabling instant payments and microtransactions.'&#10;Optimized Supply Chain card (route map icon): 'Integrates storage warehouses, shippers, and efficient partners for the best routes to wholesalers/retailers.'&#10;Key Impacts card (balance scale icon): 'Better quality food reaches tables; farmers earn more, consumers pay less—even with our margins, the chain is far more efficient.'&#10;Learn More card (white paper icon): 'Read the Farmsent White Paper for Full Details on Blockchain Integration and Traceability.'&#10;&#10;Bottom section: A wide, centered dark green box (#1C4130) with white text for a closing statement: 'Empowering fair, efficient food trade with heart and soul.', accented with a faint orange underline (#DB9536) and small unity icons (e.g., linked hands) for inspirational warmth.&#10;Subtle full-background image: A high-resolution, faded panoramic overlay of diverse global farms connecting to bustling markets via digital rails over green landscapes, with ethereal orange flows (#DB9536) symbolizing efficiency; ensure the fade is precisely tuned for text readability with soft gradients enhancing connectivity without distraction.&#10;Bottom: A thin horizontal line footer in mid-green (#415C2F), with 'Farmsent Presentation' in small dark green (#1C4130) text centered or right-aligned for a polished finish.&#10;Layout: Balanced with ample white space around the infographic and cards to evoke open markets and avoid clutter, optimized for widescreen 16:9 aspect ratio; ensure elements like the trade rails are scalable and responsive, with a central focal point that progresses from suppliers to buyers for a narrative of seamless, impactful flow.&#10;Overall tone and style: Evoke hopeful, innovative unity and empowerment through marketplace-themed visuals that highlight Farmsent's role as the Alibaba of food with heart and soul, inspiring viewers to envision a world where efficient connections create lasting, positive global change in agriculture." id="72" name="Google Shape;72;p15"/>
          <p:cNvPicPr preferRelativeResize="0"/>
          <p:nvPr/>
        </p:nvPicPr>
        <p:blipFill>
          <a:blip r:embed="rId3">
            <a:alphaModFix/>
          </a:blip>
          <a:stretch>
            <a:fillRect/>
          </a:stretch>
        </p:blipFill>
        <p:spPr>
          <a:xfrm>
            <a:off x="225" y="0"/>
            <a:ext cx="9143545" cy="5103381"/>
          </a:xfrm>
          <a:prstGeom prst="rect">
            <a:avLst/>
          </a:prstGeom>
          <a:noFill/>
          <a:ln>
            <a:noFill/>
          </a:ln>
        </p:spPr>
      </p:pic>
      <p:pic>
        <p:nvPicPr>
          <p:cNvPr id="73" name="Google Shape;73;p15" title="Farmsent_Token_Orange.png"/>
          <p:cNvPicPr preferRelativeResize="0"/>
          <p:nvPr/>
        </p:nvPicPr>
        <p:blipFill>
          <a:blip r:embed="rId4">
            <a:alphaModFix/>
          </a:blip>
          <a:stretch>
            <a:fillRect/>
          </a:stretch>
        </p:blipFill>
        <p:spPr>
          <a:xfrm>
            <a:off x="4443450" y="2704100"/>
            <a:ext cx="339101" cy="339101"/>
          </a:xfrm>
          <a:prstGeom prst="rect">
            <a:avLst/>
          </a:prstGeom>
          <a:noFill/>
          <a:ln>
            <a:noFill/>
          </a:ln>
        </p:spPr>
      </p:pic>
      <p:sp>
        <p:nvSpPr>
          <p:cNvPr id="74" name="Google Shape;74;p15"/>
          <p:cNvSpPr/>
          <p:nvPr/>
        </p:nvSpPr>
        <p:spPr>
          <a:xfrm>
            <a:off x="494275" y="134175"/>
            <a:ext cx="2661000" cy="353400"/>
          </a:xfrm>
          <a:prstGeom prst="rect">
            <a:avLst/>
          </a:prstGeom>
          <a:solidFill>
            <a:srgbClr val="EEF1F0"/>
          </a:solidFill>
          <a:ln cap="flat" cmpd="sng" w="9525">
            <a:solidFill>
              <a:srgbClr val="EEF1F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75" name="Google Shape;75;p15" title="Farmsent_Logo_Tiger_Eye (1).png"/>
          <p:cNvPicPr preferRelativeResize="0"/>
          <p:nvPr/>
        </p:nvPicPr>
        <p:blipFill>
          <a:blip r:embed="rId5">
            <a:alphaModFix/>
          </a:blip>
          <a:stretch>
            <a:fillRect/>
          </a:stretch>
        </p:blipFill>
        <p:spPr>
          <a:xfrm rot="5400000">
            <a:off x="-352050" y="635162"/>
            <a:ext cx="1050701" cy="186225"/>
          </a:xfrm>
          <a:prstGeom prst="rect">
            <a:avLst/>
          </a:prstGeom>
          <a:noFill/>
          <a:ln>
            <a:noFill/>
          </a:ln>
        </p:spPr>
      </p:pic>
      <p:sp>
        <p:nvSpPr>
          <p:cNvPr id="76" name="Google Shape;76;p15"/>
          <p:cNvSpPr/>
          <p:nvPr/>
        </p:nvSpPr>
        <p:spPr>
          <a:xfrm>
            <a:off x="35750" y="3914375"/>
            <a:ext cx="230700" cy="1148400"/>
          </a:xfrm>
          <a:prstGeom prst="rect">
            <a:avLst/>
          </a:prstGeom>
          <a:solidFill>
            <a:srgbClr val="213828"/>
          </a:solidFill>
          <a:ln cap="flat" cmpd="sng" w="9525">
            <a:solidFill>
              <a:srgbClr val="21382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pic>
        <p:nvPicPr>
          <p:cNvPr descr="Generate a highly detailed and creative professional presentation slide titled 'DePIN: Physical to Digital Transparency' for Farmsent, a transformative agriculture project creating world-changing impact by decentralizing infrastructure to assign unique digital identities to the physical world of farming, ensuring transparent records that empower stakeholders with real-time insights, reduce waste, and build unbreakable trust, all infused with heart and soul to bridge humanity's connection to the land for a more sustainable and inclusive global food system. Use a light gray/off-white background with dominant dark green (#1C4130) for the vertical bar, title, icons, borders, and main text boxes; mid-green (#415C2F) for subtitles and secondary accents; warm orange (#DB9536) for key highlights, icon fills, or glowing bridge effects to symbolize seamless connectivity and vibrant hope.&#10;&#10;Left side: Thick vertical dark green bar (#1C4130) spanning the full height, with 'Farmsent' in bold white sans-serif font at the top and the date 'December 21, 2025' in smaller white text at the bottom right of the slide for a grounded, bridging anchor that invites viewers into the digital-physical fusion.&#10;Main title in extra-large bold dark green (#1C4130) text, centered or left-aligned just below the bar, with a subtle orange glow (#DB9536) shadow to evoke emerging connectivity and dynamic transformation.&#10;Subtitle 'Decentralized networks using blockchain for transparent agricultural records.' in mid-green (#415C2F), slightly smaller and italicized for emphasis, followed by a brief intro line in small dark green text: 'A &quot;team of sensors&quot; bridging worlds with unique digital identities.'&#10;Creative infographic: A multi-layered 'reality bridge' diagram dominating the center of the slide, designed as a luminous archway spanning from left 'Physical World' (earthy farmscape with soil/tree/sensor icons) to right 'Digital World' (ethereal blockchain nodes and data streams), with flowing orange pathways (#DB9536, pulse effects for suggested animation if possible, like energy waves crossing the bridge) symbolizing traceability; include small embedded transition nodes (e.g., glowing sensor identities) along the arch to guide the eye and represent decentralized harmony, evoking a portal where physical agriculture evolves into digital trust.&#10;Content arranged in a bridging, arched layout of 4 white rounded cards with thin dark green borders (#1C4130), subtle drop shadows for dimensional depth, and positioned as structural pillars along the infographic bridge; each card features a prominent circular icon at the top (with mid-green #415C2F fill and orange #DB9536 outline for vibrant highlights), followed by bold header and bullet details:&#10;Team of Sensors card (connected nodes icon, e.g., sensor cluster linking hands): 'With unique digital identities.'&#10;Bridges Physical to Digital card (arch icon, orange glow for emphasis): 'Ensures traceability from farming to records.'&#10;Benefits card (growth chart icon, e.g., upward vines with efficiency symbols): 'Real-time data for yields, waste reduction, efficiency.'&#10;Inclusive Deployment card (handshake icon, e.g., funded sensor distribution): 'DePIN funds sensors for resource-limited farmers.'&#10;&#10;Closing card at bridge's apex: 'Farmsent integrates for trust and global food systems.', in a highlighted orange box (#DB9536) for pinnacle emphasis.&#10;Bottom section: A wide, centered dark green box (#1C4130) with white text for an additional motivational note: 'Connecting worlds with transparency and hope.', accented with a faint orange underline (#DB9536) and small bridge icons for inspirational reinforcement.&#10;Subtle full-background image: A high-resolution, faded panoramic overlay of a misty farm pathway arching into a starry digital realm over green hills, with ethereal orange energy flows (#DB9536) weaving through to symbolize seamless integration; ensure the fade is precisely tuned for text readability with gradual cosmic-earthly gradients that enhance wonder without overshadowing the foreground elements.&#10;Bottom: A thin horizontal line footer in mid-green (#415C2F), with 'Farmsent Presentation' in small dark green (#1C4130) text centered or right-aligned for a polished, unified finish.&#10;Layout: Balanced with ample white space around the infographic and cards to evoke open pathways and avoid constriction, optimized for widescreen 16:9 aspect ratio; ensure elements like the bridge flows are scalable and responsive, with a left-to-right progression that narrates a compelling story of connection and empowerment for intuitive viewer engagement.&#10;Overall tone and style: Evoke hopeful, innovative unity and transformation through bridge-themed visuals that highlight Farmsent's role in DePIN with heart and soul, inspiring viewers to envision a world where physical and digital realms converge for lasting, positive global change in agriculture" id="81" name="Google Shape;81;p16"/>
          <p:cNvPicPr preferRelativeResize="0"/>
          <p:nvPr/>
        </p:nvPicPr>
        <p:blipFill>
          <a:blip r:embed="rId3">
            <a:alphaModFix/>
          </a:blip>
          <a:stretch>
            <a:fillRect/>
          </a:stretch>
        </p:blipFill>
        <p:spPr>
          <a:xfrm>
            <a:off x="225" y="0"/>
            <a:ext cx="9143545" cy="5143500"/>
          </a:xfrm>
          <a:prstGeom prst="rect">
            <a:avLst/>
          </a:prstGeom>
          <a:noFill/>
          <a:ln>
            <a:noFill/>
          </a:ln>
        </p:spPr>
      </p:pic>
      <p:sp>
        <p:nvSpPr>
          <p:cNvPr id="82" name="Google Shape;82;p16"/>
          <p:cNvSpPr/>
          <p:nvPr/>
        </p:nvSpPr>
        <p:spPr>
          <a:xfrm>
            <a:off x="52375" y="85100"/>
            <a:ext cx="275100" cy="1384500"/>
          </a:xfrm>
          <a:prstGeom prst="rect">
            <a:avLst/>
          </a:prstGeom>
          <a:solidFill>
            <a:srgbClr val="213828"/>
          </a:solidFill>
          <a:ln cap="flat" cmpd="sng" w="9525">
            <a:solidFill>
              <a:srgbClr val="22392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83" name="Google Shape;83;p16" title="Farmsent_Logo_Tiger_Eye (1).png"/>
          <p:cNvPicPr preferRelativeResize="0"/>
          <p:nvPr/>
        </p:nvPicPr>
        <p:blipFill>
          <a:blip r:embed="rId4">
            <a:alphaModFix/>
          </a:blip>
          <a:stretch>
            <a:fillRect/>
          </a:stretch>
        </p:blipFill>
        <p:spPr>
          <a:xfrm rot="5400000">
            <a:off x="-291000" y="624087"/>
            <a:ext cx="1050701" cy="1862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descr="Generate a highly detailed and creative professional presentation slide titled 'Farmsent's DePIN Sensor Ecosystem' for Farmsent, a transformative agriculture project creating world-changing impact by deploying and developing a network of intelligent sensors that monitor every whisper of the earth, delivering real-time data to optimize yields, minimize environmental harm, and empower farmers with heart and soul, forging a path to efficient, transparent, and sustainable global farming. Use a light gray/off-white background with dominant dark green (#1C4130) for the vertical bar, title, icons, borders, and main text boxes; mid-green (#415C2F) for subtitles and secondary accents; warm orange (#DB9536) for key highlights, icon fills, or glowing growth effects to symbolize vital monitoring and vibrant hope. Left side: Thick vertical dark green bar (#1C4130) spanning the full height, with 'Farmsent' in bold white sans-serif font at the top and the date 'December 21, 2025' in smaller white text at the bottom right of the slide for a grounded, nurturing anchor that roots the ecosystem in real-world impact. Main title in extra-large bold dark green (#1C4130) text, centered or left-aligned just below the bar, with a subtle orange glow (#DB9536) shadow to evoke emerging vitality and dynamic sensing. Subtitle 'Deployed/developing for full monitoring.' in mid-green (#415C2F), slightly smaller and italicized for emphasis, followed by a brief intro line in small dark green text: 'Sensors live; modular mass production underway.' Creative infographic: A multi-layered 'sensor garden' diagram dominating the center of the slide, designed as a thriving virtual field where 5 sensors 'grow' from digital seeds into blooming plants (suggest subtle growth animation if possible, like stems extending with data leaves unfurling); each sensor represented as a stylized plant with roots in physical icons (e.g., soil probes) and crowns in digital outputs, connected by orange vines (#DB9536) symbolizing networked efficiency; include small embedded benefit petals (e.g., yield icons) to guide the eye and evoke organic, decentralized monitoring. Content arranged in a garden-grid layout of 5 white rounded cards with thin dark green borders (#1C4130), subtle drop shadows for natural depth, and positioned as blooming elements within the infographic garden; each card features a prominent circular icon at the top (with mid-green #415C2F fill and orange #DB9536 outline for vibrant highlights), followed by bold header and bullet details: Soil Sensors card (soil probe icon, e.g., rooted earth with data waves): 'Real-time health data for crop needs, yields, waste reduction. Deployed.' Tree Sensors card (tree monitor icon, e.g., branching growth with health rings): 'Health/growth for perennials/forestry. Developing.' Supply Chain Sensors card (tracking tag icon, e.g., vine-linked farm-to-truck path): 'Farm-to-consumer tracking, quality/provenance, no intermediaries.' NPK Sensors card (chemical vial icon, e.g., nutrient blooms with precision drops, orange glow for emphasis): 'Nitrogen/phosphorus/potassium for precise fertilization, less impact.' Weather Sensors card (weather station icon, e.g., cloud-rain stem with local data petals): 'Hyper-local temp/humidity/rainfall/wind for decisions.' Bottom section: A wide, centered dark green box (#1C4130) with white text for a closing statement: 'Building a living network for resilient farming.', accented with a faint orange underline (#DB9536) and small growth icons (e.g., sprouting seeds) for inspirational vitality. Subtle full-background image: A high-resolution, faded panoramic overlay of misty green fields dotted with ethereal sensors blooming under a hopeful sunrise, with orange data vines (#DB9536) weaving through to symbolize interconnected life; ensure the fade is precisely tuned for text readability with gentle natural gradients that enhance harmony without overshadowing the foreground elements. Bottom: A thin horizontal line footer in mid-green (#415C2F), with 'Farmsent Presentation' in small dark green (#1C4130) text centered or right-aligned for a polished, rooted finish. Layout: Balanced with ample white space around the infographic and cards to evoke open fields and avoid overgrowth, optimized for widescreen 16:9 aspect ratio; ensure elements like the sensor plants are scalable and responsive, with a central focal point that progresses from roots to crowns for a narrative of grounded monitoring evolving into impactful insights. Overall tone and style: Evoke hopeful, innovative harmony and empowerment through garden-themed visuals that highlight Farmsent's DePIN sensors with heart and soul, inspiring viewers to envision a world where technology nurtures the earth for lasting, positive global change in agriculture." id="88" name="Google Shape;88;p17"/>
          <p:cNvPicPr preferRelativeResize="0"/>
          <p:nvPr/>
        </p:nvPicPr>
        <p:blipFill>
          <a:blip r:embed="rId3">
            <a:alphaModFix/>
          </a:blip>
          <a:stretch>
            <a:fillRect/>
          </a:stretch>
        </p:blipFill>
        <p:spPr>
          <a:xfrm>
            <a:off x="225" y="0"/>
            <a:ext cx="9143545" cy="5124469"/>
          </a:xfrm>
          <a:prstGeom prst="rect">
            <a:avLst/>
          </a:prstGeom>
          <a:noFill/>
          <a:ln>
            <a:noFill/>
          </a:ln>
        </p:spPr>
      </p:pic>
      <p:sp>
        <p:nvSpPr>
          <p:cNvPr id="89" name="Google Shape;89;p17"/>
          <p:cNvSpPr/>
          <p:nvPr/>
        </p:nvSpPr>
        <p:spPr>
          <a:xfrm>
            <a:off x="130675" y="176425"/>
            <a:ext cx="275100" cy="1384500"/>
          </a:xfrm>
          <a:prstGeom prst="rect">
            <a:avLst/>
          </a:prstGeom>
          <a:solidFill>
            <a:srgbClr val="213828"/>
          </a:solidFill>
          <a:ln cap="flat" cmpd="sng" w="9525">
            <a:solidFill>
              <a:srgbClr val="22392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90" name="Google Shape;90;p17" title="Farmsent_Logo_Tiger_Eye (1).png"/>
          <p:cNvPicPr preferRelativeResize="0"/>
          <p:nvPr/>
        </p:nvPicPr>
        <p:blipFill>
          <a:blip r:embed="rId4">
            <a:alphaModFix/>
          </a:blip>
          <a:stretch>
            <a:fillRect/>
          </a:stretch>
        </p:blipFill>
        <p:spPr>
          <a:xfrm rot="5400000">
            <a:off x="-257138" y="608662"/>
            <a:ext cx="1050701" cy="186225"/>
          </a:xfrm>
          <a:prstGeom prst="rect">
            <a:avLst/>
          </a:prstGeom>
          <a:noFill/>
          <a:ln>
            <a:noFill/>
          </a:ln>
        </p:spPr>
      </p:pic>
      <p:sp>
        <p:nvSpPr>
          <p:cNvPr id="91" name="Google Shape;91;p17"/>
          <p:cNvSpPr/>
          <p:nvPr/>
        </p:nvSpPr>
        <p:spPr>
          <a:xfrm>
            <a:off x="152875" y="3849125"/>
            <a:ext cx="230700" cy="1148400"/>
          </a:xfrm>
          <a:prstGeom prst="rect">
            <a:avLst/>
          </a:prstGeom>
          <a:solidFill>
            <a:srgbClr val="213828"/>
          </a:solidFill>
          <a:ln cap="flat" cmpd="sng" w="9525">
            <a:solidFill>
              <a:srgbClr val="21382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descr="Generate a highly detailed and creative professional presentation slide titled 'AI-Powered Insights' for Farmsent, a transformative agriculture project creating world-changing impact by harnessing AI to turn raw sensor data into life-affirming intelligence, empowering farmers with predictive wisdom that nurtures crops, safeguards harvests, and builds resilient food systems with heart and soul, fostering efficiency, sustainability, and hope for a nourished global community. Use a light gray/off-white background with dominant dark green (#1C4130) for the vertical bar, title, icons, borders, and main text boxes; mid-green (#415C2F) for subtitles and secondary accents; warm orange (#DB9536) for key highlights, icon fills, or glowing insight effects to symbolize analytical brilliance and vibrant foresight.&#10;&#10;Left side: Thick vertical dark green bar (#1C4130) spanning the full height, with 'Farmsent' in bold white sans-serif font at the top and the date 'December 21, 2025' in smaller white text at the bottom right of the slide for a grounded, insightful anchor that illuminates the path to intelligent farming.&#10;Main title in extra-large bold dark green (#1C4130) text, centered or left-aligned just below the bar, with a subtle orange glow (#DB9536) shadow to evoke emerging revelations and dynamic cognition.&#10;Subtitle 'Data to Actionable Intelligence' in mid-green (#415C2F), slightly smaller and italicized for emphasis, followed by a brief intro line in small dark green text: 'AI processes DePIN data for predictive analytics, optimal production.'&#10;Creative infographic: A multi-layered 'insight river' flowchart dominating the center of the slide, designed as a flowing waterway from sensor sources to AI ocean (suggest subtle wave animation if possible, like data currents rippling forward); branches into application streams with orange pulses (#DB9536) symbolizing forecasts; include small embedded neural nodes along the river to guide the eye and represent pattern analysis, evoking a living stream of knowledge that transforms farming with precision and care.&#10;Process section in a horizontal flow of 4 circular icons connected by arrows (#DB9536), positioned upstream in the infographic:&#10;Collection (sensor database icon, e.g., gathering waves): 'From DePIN sensors.'&#10;Processing (neural gears icon, e.g., analyzing currents): 'Patterns and trends.'&#10;Generation (lightbulb advice icon, orange glow for emphasis): 'Converting data into actionable advice.'&#10;Analytics (forecast chart icon, e.g., predictive ripples): 'Forecasting future trends.'&#10;&#10;Applications in a 2x2 grid of 4 white rounded cards with thin dark green borders (#1C4130), subtle drop shadows for fluid depth, and positioned downstream in the infographic; each card features a prominent circular icon at the top (with mid-green #415C2F fill and orange #DB9536 outline for vibrant highlights), followed by bold header and bullet details:&#10;Optimal Growing Conditions card (plant growth icon, e.g., timed irrigation blooms): 'Recommendations for planting, irrigation, and pest control based on real-time data.'&#10;Supply Chain Optimization card (route truck icon, e.g., efficient path streams): 'Predictive shipping schedules and route optimizations to reduce delays and improve efficiency.'&#10;Early Disease Detection card (alert shield icon, orange alert glow): 'Identifying issues before they spread, protecting crops proactively.'&#10;Yield Forecasting card (harvest prediction icon, e.g., abundant yield waves): 'Accurate predictions to maximize output and minimize risks.'&#10;&#10;Bottom section: A wide, centered dark green box (#1C4130) with white text for the closing statement: 'Empowers resilience, efficiency, sustainability.', accented with a faint orange underline (#DB9536) and small insight icons (e.g., crystal balls or light rays) for inspirational foresight.&#10;Subtle full-background image: A high-resolution, faded panoramic overlay of a serene river winding through lush green farmlands with AI overlays (e.g., faint data holograms rising from the water), transitioning to bountiful harvests under a hopeful sky; incorporate ethereal orange currents (#DB9536) flowing through to symbolize analytical empowerment, ensuring the fade is precisely tuned for text readability with gentle watery gradients that enhance flow without overshadowing the foreground elements.&#10;&#10;Layout: Balanced with ample white space around the infographic and cards to evoke flowing clarity and avoid turbulence, optimized for widescreen 16:9 aspect ratio; ensure elements like the river branches are scalable and responsive, with an upstream-to-downstream progression that narrates a compelling story of data evolving into actionable wisdom for intuitive viewer engagement.&#10;Overall tone and style: Evoke hopeful, innovative enlightenment and empowerment through river-themed visuals that highlight Farmsent's AI with heart and soul, inspiring viewers to envision a world where intelligent insights create lasting, positive global change in resilien" id="96" name="Google Shape;96;p18"/>
          <p:cNvPicPr preferRelativeResize="0"/>
          <p:nvPr/>
        </p:nvPicPr>
        <p:blipFill>
          <a:blip r:embed="rId3">
            <a:alphaModFix/>
          </a:blip>
          <a:stretch>
            <a:fillRect/>
          </a:stretch>
        </p:blipFill>
        <p:spPr>
          <a:xfrm>
            <a:off x="225" y="0"/>
            <a:ext cx="9143545" cy="5143500"/>
          </a:xfrm>
          <a:prstGeom prst="rect">
            <a:avLst/>
          </a:prstGeom>
          <a:noFill/>
          <a:ln>
            <a:noFill/>
          </a:ln>
        </p:spPr>
      </p:pic>
      <p:sp>
        <p:nvSpPr>
          <p:cNvPr id="97" name="Google Shape;97;p18"/>
          <p:cNvSpPr/>
          <p:nvPr/>
        </p:nvSpPr>
        <p:spPr>
          <a:xfrm>
            <a:off x="405675" y="156325"/>
            <a:ext cx="2661000" cy="353400"/>
          </a:xfrm>
          <a:prstGeom prst="rect">
            <a:avLst/>
          </a:prstGeom>
          <a:solidFill>
            <a:srgbClr val="EEF1F0"/>
          </a:solidFill>
          <a:ln cap="flat" cmpd="sng" w="9525">
            <a:solidFill>
              <a:srgbClr val="EEF1F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98" name="Google Shape;98;p18" title="Farmsent_Logo_Tiger_Eye (1).png"/>
          <p:cNvPicPr preferRelativeResize="0"/>
          <p:nvPr/>
        </p:nvPicPr>
        <p:blipFill>
          <a:blip r:embed="rId4">
            <a:alphaModFix/>
          </a:blip>
          <a:stretch>
            <a:fillRect/>
          </a:stretch>
        </p:blipFill>
        <p:spPr>
          <a:xfrm>
            <a:off x="910788" y="349438"/>
            <a:ext cx="1993964" cy="353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descr="Generate a highly detailed and creative professional presentation slide titled 'Sensor Data Dashboard and Farmer Empowerment' for Farmsent, a transformative agriculture project creating world-changing impact by simplifying complex data into intuitive tools that empower farmers with heart and soul, enabling precise decisions, reducing risks, and boosting productivity through accessible insights that bridge technology with real-world resilience and sustainable growth for thriving communities. Use a light gray/off-white background with dominant dark green (#1C4130) for the vertical bar, title, icons, borders, and main text boxes; mid-green (#415C2F) for subtitles and secondary accents; warm orange (#DB9536) for key highlights, icon fills, or glowing convergence effects to symbolize aligning data for optimal outcomes and vibrant empowerment. Left side: Thick vertical dark green bar (#1C4130) spanning the full height, with 'Farmsent' in bold white sans-serif font at the top and the date 'December 21, 2025' in smaller white text at the bottom right of the slide for a solid, user-centered anchor that grounds the empowering theme. Main title in extra-large bold dark green (#1C4130) text, centered or left-aligned just below the bar, with a subtle orange glow (#DB9536) shadow to evoke data illumination and dynamic accessibility. Subtitle 'Simplifying Data for Impact' in mid-green (#415C2F), slightly smaller and italicized for motivational clarity, followed by a brief intro line in small dark green text: 'Email-login dashboard; no advanced tech needed for informed decisions that reduce risks, boost productivity.' Creative infographic: A multi-layered 'data harmony dashboard' diagram dominating the center of the slide, designed as a interactive-style screen mockup with converging line charts (benchmark in steady blue, actual in dynamic orange #DB9536, suggesting alignment animation if possible, like lines drawing closer over time); surround with orbiting sensor nodes and future-proof arrows; include small embedded visual cues like pH/EC gauges pulsing to guide the eye and symbolize real-time insights bridging to crop resilience. Content arranged in a dashboard-panel layout of 5 white rounded cards with thin dark green borders (#1C4130), subtle drop shadows for interactive depth, and positioned as modular widgets on the mock screen; each card features a prominent circular icon at the top (with mid-green #415C2F fill and orange #DB9536 outline for vibrant highlights), followed by bold header and bullet details: 7-in-1 Sensor card (multi-probe icon, e.g., integrated device with radiation/temp rays, orange #DB9536 glow for emphasis): 'EC/pH/NPK/sun radiation/temp/micro-weather for precise field insights.' Charts card (graph line icon, e.g., dual lines converging): 'Benchmark (ideal crop conditions) vs. actual readings.' Goal card (alignment target icon, e.g., lines merging into one): 'Align lines for optimal farming; simple training tool.' Calibration card (lab vial icon, e.g., test tube with regional map overlay): 'Lab/field tests; Indonesia-specific adjustments.' Future-Proof card (time capsule icon, e.g., data archive with AI brain link): 'Stored for retroactive AI analysis, enhancing crop resilience to climate change.' Bottom section: A wide, centered dark green box (#1C4130) with white text for the closing statement: 'Informed decisions reduce risks, boost productivity.', accented with a faint orange underline (#DB9536) and small empowerment icons (e.g., farmer hand with data light) for inspirational resonance. Subtle full-background image: A high-resolution, faded panoramic overlay of vibrant crop fields with holographic dashboard projections rising from the soil under a clear, hopeful sky; incorporate ethereal orange data streams (#DB9536) weaving through plants to symbolize seamless integration, ensuring the fade is precisely calibrated for text readability with gentle gradients that enhance immersion without overshadowing the foreground elements. Bottom: A thin horizontal line footer in mid-green (#415C2F), with 'Farmsent Presentation' in small dark green (#1C4130) text centered or right-aligned for a polished, empowering finish. Layout: Balanced with ample white space around the infographic and cards to evoke intuitive usability and avoid overload, optimized for widescreen 16:9 aspect ratio; ensure elements like converging charts are scalable and responsive, with a central focal point that progresses from raw sensors to aligned outcomes for a narrative of empowerment and innovation. Overall tone and style: Evoke empowering, hopeful innovation and accessibility through dashboard-themed visuals that highlight Farmsent's role in simplifying data with heart and soul, inspiring viewers to envision a world where farmers harness technology for lasting, positive global change in resilient agriculture" id="103" name="Google Shape;103;p19"/>
          <p:cNvPicPr preferRelativeResize="0"/>
          <p:nvPr/>
        </p:nvPicPr>
        <p:blipFill>
          <a:blip r:embed="rId3">
            <a:alphaModFix/>
          </a:blip>
          <a:stretch>
            <a:fillRect/>
          </a:stretch>
        </p:blipFill>
        <p:spPr>
          <a:xfrm>
            <a:off x="225" y="0"/>
            <a:ext cx="9143545" cy="5143500"/>
          </a:xfrm>
          <a:prstGeom prst="rect">
            <a:avLst/>
          </a:prstGeom>
          <a:noFill/>
          <a:ln>
            <a:noFill/>
          </a:ln>
        </p:spPr>
      </p:pic>
      <p:sp>
        <p:nvSpPr>
          <p:cNvPr id="104" name="Google Shape;104;p19"/>
          <p:cNvSpPr/>
          <p:nvPr/>
        </p:nvSpPr>
        <p:spPr>
          <a:xfrm>
            <a:off x="284450" y="190975"/>
            <a:ext cx="2661000" cy="353400"/>
          </a:xfrm>
          <a:prstGeom prst="rect">
            <a:avLst/>
          </a:prstGeom>
          <a:solidFill>
            <a:srgbClr val="EEF1F0"/>
          </a:solidFill>
          <a:ln cap="flat" cmpd="sng" w="9525">
            <a:solidFill>
              <a:srgbClr val="EEF1F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05" name="Google Shape;105;p19" title="Farmsent_Logo_Tiger_Eye (1).png"/>
          <p:cNvPicPr preferRelativeResize="0"/>
          <p:nvPr/>
        </p:nvPicPr>
        <p:blipFill>
          <a:blip r:embed="rId4">
            <a:alphaModFix/>
          </a:blip>
          <a:stretch>
            <a:fillRect/>
          </a:stretch>
        </p:blipFill>
        <p:spPr>
          <a:xfrm>
            <a:off x="493938" y="636239"/>
            <a:ext cx="1993964" cy="353400"/>
          </a:xfrm>
          <a:prstGeom prst="rect">
            <a:avLst/>
          </a:prstGeom>
          <a:noFill/>
          <a:ln>
            <a:noFill/>
          </a:ln>
        </p:spPr>
      </p:pic>
      <p:sp>
        <p:nvSpPr>
          <p:cNvPr id="106" name="Google Shape;106;p19"/>
          <p:cNvSpPr/>
          <p:nvPr/>
        </p:nvSpPr>
        <p:spPr>
          <a:xfrm>
            <a:off x="8164600" y="4884650"/>
            <a:ext cx="495900" cy="130500"/>
          </a:xfrm>
          <a:prstGeom prst="rect">
            <a:avLst/>
          </a:prstGeom>
          <a:solidFill>
            <a:srgbClr val="F1F3F2"/>
          </a:solidFill>
          <a:ln cap="flat" cmpd="sng" w="9525">
            <a:solidFill>
              <a:srgbClr val="F1F3F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descr="Generate a highly detailed and creative professional presentation slide titled 'The Farmsent Superapp' for Farmsent, a transformative agriculture project creating world-changing impact by democratizing Web3 through an all-in-one tool that simplifies smart farming, addressing rural needs with heart and soul for seamless, sustainable empowerment. Use a light gray/off-white background with dominant dark green (#1C4130) for vertical bar, title, icons, borders, main text boxes; mid-green (#415C2F) for subtitles/accents; warm orange (#DB9536) for highlights/icon fills/unfolding effects symbolizing versatility/hope. Left: Thick vertical dark green bar (#1C4130) with 'Farmsent' white top, date 'December 21, 2025' bottom right. Main title extra-large bold dark green (#1C4130) below bar, orange glow shadow for dynamic access. Subtitle 'All-in-One Smart Agriculture Tool' mid-green (#415C2F), italicized; intro 'User-friendly Web3 &quot;Swiss Army knife&quot; for farmers. Integrated crop/sensor/data/payment. Upcoming launch for seamless access.' Creative infographic: Central smartphone mockup (#1C4130 outline, screen glowing orange #DB9536) with features unfolding as Swiss Army knife blades (suggest animation: blades emerging with pulses); phone displays app interface, blades link to cards symbolizing multi-tool utility. Features in radiating layout of 6 white rounded cards (dark green borders, shadows) as unfolding blades from phone; each with mid-green icon (orange accents): Email Login (envelope): 'No seed phrases/jargon.' No Gas Fees (wallet shield): 'Barrier-free.' .grow Addresses (tag): 'Easy transactions.' On/Off Ramps (exchange, orange glow): 'Fiat-crypto (USD/EUR).' Sensor Maps (map pin): 'Visualize farm health/journeys.' Doctor Module (medical cross): 'Free year remote consultations for rural health.' Bottom: Dark green box with 'Making Web3 accessible with heart and soul.' (orange underline). Subtle background: Faded green fields with holographic app/phone glows unfolding like tools under dawn sky, orange unfolds (#DB9536) for tech fusion. Footer: Thin mid-green line, 'Farmsent Presentation' small dark green. Layout: Balanced white space, widescreen 16:9; scalable unfolding elements, central phone focal point radiating features for narrative of accessible innovation. Tone: Hopeful empowerment through phone/Swiss Army visuals highlighting Superapp with heart and soul for positive global change." id="111" name="Google Shape;111;p20"/>
          <p:cNvPicPr preferRelativeResize="0"/>
          <p:nvPr/>
        </p:nvPicPr>
        <p:blipFill>
          <a:blip r:embed="rId3">
            <a:alphaModFix/>
          </a:blip>
          <a:stretch>
            <a:fillRect/>
          </a:stretch>
        </p:blipFill>
        <p:spPr>
          <a:xfrm>
            <a:off x="225" y="0"/>
            <a:ext cx="9143545" cy="5143500"/>
          </a:xfrm>
          <a:prstGeom prst="rect">
            <a:avLst/>
          </a:prstGeom>
          <a:noFill/>
          <a:ln>
            <a:noFill/>
          </a:ln>
        </p:spPr>
      </p:pic>
      <p:sp>
        <p:nvSpPr>
          <p:cNvPr id="112" name="Google Shape;112;p20"/>
          <p:cNvSpPr/>
          <p:nvPr/>
        </p:nvSpPr>
        <p:spPr>
          <a:xfrm>
            <a:off x="167000" y="125725"/>
            <a:ext cx="2661000" cy="353400"/>
          </a:xfrm>
          <a:prstGeom prst="rect">
            <a:avLst/>
          </a:prstGeom>
          <a:solidFill>
            <a:srgbClr val="EEF1F0"/>
          </a:solidFill>
          <a:ln cap="flat" cmpd="sng" w="9525">
            <a:solidFill>
              <a:srgbClr val="EEF1F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13" name="Google Shape;113;p20" title="Farmsent_Logo_Tiger_Eye (1).png"/>
          <p:cNvPicPr preferRelativeResize="0"/>
          <p:nvPr/>
        </p:nvPicPr>
        <p:blipFill>
          <a:blip r:embed="rId4">
            <a:alphaModFix/>
          </a:blip>
          <a:stretch>
            <a:fillRect/>
          </a:stretch>
        </p:blipFill>
        <p:spPr>
          <a:xfrm>
            <a:off x="565763" y="125714"/>
            <a:ext cx="1993964" cy="353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descr="Generate a highly detailed and creative professional presentation slide titled 'Traceability and Product Pilots' for Farmsent, a transformative agriculture project creating world-changing impact by forging unbreakable chains of trust from farm to consumer. Use a light gray/off-white background with dominant dark green (#1C4130) for the vertical bar, title, icons, borders, and main text boxes; mid-green (#415C2F) for subtitles and secondary accents; warm orange (#DB9536) for key highlights, icon fills, or glowing pathway effects to symbolize seamless journeys and vibrant transparency.&#10;&#10;Left side: Thick vertical dark green bar (#1C4130) spanning the full height, with 'Farmsent' in bold white sans-serif font at the top and the date 'December 21, 2025' in smaller white text at the bottom right of the slide for a grounded, narrative anchor that invites viewers into the traceability story.&#10;Main title in extra-large bold dark green (#1C4130) text, centered or left-aligned just below the bar, with a subtle orange glow (#DB9536) shadow to evoke revealing light and dynamic trust-building.&#10;Subtitle 'End-to-End Transparency for Trust' in mid-green (#415C2F), slightly smaller and italicized for motivational flow, followed by a brief intro line in small dark green text: 'Verifiable quality from farm to consumer, scaling pilots for economic inclusion.'&#10;Creative infographic: A multi-layered 'traceability timeline arrow' diagram dominating the center of the slide, designed as a winding, glowing path from farm origins to market endpoints (in orange #DB9536 with flow effects for suggested animation if possible, like items moving along the arrow); mark 3 pilot stages with QR code pop-ups and on-chain icons; include small embedded benefit bubbles bursting at the end to guide the eye and symbolize value unlocked through transparency.&#10;Content arranged in a timeline-aligned layout of 4 white rounded cards with thin dark green borders (#1C4130), subtle drop shadows for journey depth, and positioned as milestones along the arrow; each card features a prominent circular icon at the top (with mid-green #415C2F fill and orange #DB9536 outline for vibrant highlights), followed by bold header and bullet details:&#10;Rainbow Chicken card (chicken traceability icon, e.g., South Africa farm to Middle East map with QR scan, orange #DB9536 glow for emphasis): 'From South Africa: Shipped to Saudi/Bahrain (predominantly), plans for UAE; full on-chain Halal/production/health details via QR codes. First-ever on-chain Halal certification. Testing at Bahrain food festival (late Dec) for consumer feedback.'&#10;Alosra card (supermarket gateway icon, e.g., Bahrain store with product catalog): 'Bahrain: Accessing 582 products; currently buying 170. Successful market entry generating revenue; serves as gateway to Middle East, including Saudi Arabia.'&#10;Sugar-Free Chocolate card (cacao pilot icon, e.g., UK factory with traceability chain): 'UK-made pilot for Alosra; Farmsent supplies cacao, ensures end-to-end traceability for complete control and trust.'&#10;Benefits card (payment inclusion icon, e.g., instant coin transfer with discount slash): 'Stablecoin instant payments eliminate 15-20% discounts to local brokers; pilots scale transparent commodities, fostering economic inclusion for farmers.'&#10;&#10;Bottom section: A wide, centered dark green box (#1C4130) with white text for the closing statement: 'These pilots lay groundwork for scaled, transparent commodity shipping, fostering economic inclusion.', accented with a faint orange underline (#DB9536) and small trust icons (e.g., linked chain and farmer handshake) for inspirational reinforcement.&#10;Subtle full-background image: A high-resolution, faded panoramic overlay of a global supply chain path weaving through lush farmlands to bustling markets under a clear, unifying sky; incorporate ethereal orange traceability threads (#DB9536) linking elements to symbolize unbroken journeys, ensuring the fade is precisely calibrated for text readability with gentle gradients that enhance depth without overshadowing the foreground.&#10;Bottom: A thin horizontal line footer in mid-green (#415C2F), with 'Farmsent Presentation' in small dark green (#1C4130) text centered or right-aligned for a polished, trustworthy finish.&#10;Layout: Balanced with ample white space around the infographic and cards to evoke clear paths and avoid clutter, optimized for widescreen 16:9 aspect ratio; ensure elements like the timeline arrow are scalable and responsive, with a left-to-right progression that narrates from origin to impact for a compelling story of transparency and empowerment.&#10;Overall tone and style: Evoke trusting, hopeful innovation and inclusion through timeline-themed visuals that highlight Farmsent's role in traceability with heart and soul, inspiring viewers to envision a world where every product tells a story of fairness and positive global change in agriculture." id="118" name="Google Shape;118;p21"/>
          <p:cNvPicPr preferRelativeResize="0"/>
          <p:nvPr/>
        </p:nvPicPr>
        <p:blipFill>
          <a:blip r:embed="rId3">
            <a:alphaModFix/>
          </a:blip>
          <a:stretch>
            <a:fillRect/>
          </a:stretch>
        </p:blipFill>
        <p:spPr>
          <a:xfrm>
            <a:off x="225" y="0"/>
            <a:ext cx="9143545" cy="5143500"/>
          </a:xfrm>
          <a:prstGeom prst="rect">
            <a:avLst/>
          </a:prstGeom>
          <a:noFill/>
          <a:ln>
            <a:noFill/>
          </a:ln>
        </p:spPr>
      </p:pic>
      <p:sp>
        <p:nvSpPr>
          <p:cNvPr id="119" name="Google Shape;119;p21"/>
          <p:cNvSpPr/>
          <p:nvPr/>
        </p:nvSpPr>
        <p:spPr>
          <a:xfrm>
            <a:off x="153950" y="177925"/>
            <a:ext cx="1768500" cy="378900"/>
          </a:xfrm>
          <a:prstGeom prst="rect">
            <a:avLst/>
          </a:prstGeom>
          <a:solidFill>
            <a:srgbClr val="EEF1F0"/>
          </a:solidFill>
          <a:ln cap="flat" cmpd="sng" w="9525">
            <a:solidFill>
              <a:srgbClr val="EEF1F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20" name="Google Shape;120;p21" title="Farmsent_Logo_Tiger_Eye (1).png"/>
          <p:cNvPicPr preferRelativeResize="0"/>
          <p:nvPr/>
        </p:nvPicPr>
        <p:blipFill>
          <a:blip r:embed="rId4">
            <a:alphaModFix/>
          </a:blip>
          <a:stretch>
            <a:fillRect/>
          </a:stretch>
        </p:blipFill>
        <p:spPr>
          <a:xfrm>
            <a:off x="474413" y="308389"/>
            <a:ext cx="1993964" cy="353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